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4.xml" ContentType="application/vnd.openxmlformats-officedocument.drawingml.chart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6"/>
  </p:notesMasterIdLst>
  <p:sldIdLst>
    <p:sldId id="261" r:id="rId2"/>
    <p:sldId id="269" r:id="rId3"/>
    <p:sldId id="274" r:id="rId4"/>
    <p:sldId id="330" r:id="rId5"/>
    <p:sldId id="275" r:id="rId6"/>
    <p:sldId id="313" r:id="rId7"/>
    <p:sldId id="310" r:id="rId8"/>
    <p:sldId id="301" r:id="rId9"/>
    <p:sldId id="311" r:id="rId10"/>
    <p:sldId id="316" r:id="rId11"/>
    <p:sldId id="317" r:id="rId12"/>
    <p:sldId id="295" r:id="rId13"/>
    <p:sldId id="314" r:id="rId14"/>
    <p:sldId id="315" r:id="rId15"/>
    <p:sldId id="328" r:id="rId16"/>
    <p:sldId id="286" r:id="rId17"/>
    <p:sldId id="282" r:id="rId18"/>
    <p:sldId id="327" r:id="rId19"/>
    <p:sldId id="276" r:id="rId20"/>
    <p:sldId id="329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6" r:id="rId30"/>
    <p:sldId id="297" r:id="rId31"/>
    <p:sldId id="298" r:id="rId32"/>
    <p:sldId id="299" r:id="rId33"/>
    <p:sldId id="300" r:id="rId34"/>
    <p:sldId id="302" r:id="rId35"/>
    <p:sldId id="303" r:id="rId36"/>
    <p:sldId id="319" r:id="rId37"/>
    <p:sldId id="307" r:id="rId38"/>
    <p:sldId id="321" r:id="rId39"/>
    <p:sldId id="318" r:id="rId40"/>
    <p:sldId id="322" r:id="rId41"/>
    <p:sldId id="324" r:id="rId42"/>
    <p:sldId id="325" r:id="rId43"/>
    <p:sldId id="309" r:id="rId44"/>
    <p:sldId id="326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sigrin" initials="BOS" lastIdx="7" clrIdx="0"/>
  <p:cmAuthor id="1" name="Michael Gleason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020" autoAdjust="0"/>
  </p:normalViewPr>
  <p:slideViewPr>
    <p:cSldViewPr>
      <p:cViewPr varScale="1">
        <p:scale>
          <a:sx n="96" d="100"/>
          <a:sy n="96" d="100"/>
        </p:scale>
        <p:origin x="-200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interSettings" Target="printerSettings/printerSettings1.bin"/><Relationship Id="rId48" Type="http://schemas.openxmlformats.org/officeDocument/2006/relationships/commentAuthors" Target="commentAuthors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3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Book3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gleason:NREL_Projects:github:diffusion:excel:newfile.xlsm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Book3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1800" b="1" i="0" baseline="0">
                <a:effectLst/>
              </a:rPr>
              <a:t>Percent of Eligible Customers Technology Can Diffuse Into </a:t>
            </a:r>
            <a:endParaRPr lang="en-US">
              <a:effectLst/>
            </a:endParaRPr>
          </a:p>
        </c:rich>
      </c:tx>
      <c:layout>
        <c:manualLayout>
          <c:xMode val="edge"/>
          <c:yMode val="edge"/>
          <c:x val="0.204048556430446"/>
          <c:y val="0.0185185185185185"/>
        </c:manualLayout>
      </c:layout>
      <c:overlay val="1"/>
    </c:title>
    <c:autoTitleDeleted val="0"/>
    <c:plotArea>
      <c:layout>
        <c:manualLayout>
          <c:layoutTarget val="inner"/>
          <c:xMode val="edge"/>
          <c:yMode val="edge"/>
          <c:x val="0.115280183727034"/>
          <c:y val="0.231724628171479"/>
          <c:w val="0.834692038495188"/>
          <c:h val="0.638406605424322"/>
        </c:manualLayout>
      </c:layout>
      <c:scatterChart>
        <c:scatterStyle val="smoothMarker"/>
        <c:varyColors val="0"/>
        <c:ser>
          <c:idx val="0"/>
          <c:order val="0"/>
          <c:tx>
            <c:v>Default Residential (Sigrin &amp; Drury 2014)</c:v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xVal>
            <c:numRef>
              <c:f>Sheet3!$B$2:$B$302</c:f>
              <c:numCache>
                <c:formatCode>General</c:formatCode>
                <c:ptCount val="301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0.8</c:v>
                </c:pt>
                <c:pt idx="9">
                  <c:v>0.9</c:v>
                </c:pt>
                <c:pt idx="10">
                  <c:v>1.0</c:v>
                </c:pt>
                <c:pt idx="11">
                  <c:v>1.1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2.0</c:v>
                </c:pt>
                <c:pt idx="21">
                  <c:v>2.1</c:v>
                </c:pt>
                <c:pt idx="22">
                  <c:v>2.2</c:v>
                </c:pt>
                <c:pt idx="23">
                  <c:v>2.3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3.0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4.0</c:v>
                </c:pt>
                <c:pt idx="41">
                  <c:v>4.1</c:v>
                </c:pt>
                <c:pt idx="42">
                  <c:v>4.2</c:v>
                </c:pt>
                <c:pt idx="43">
                  <c:v>4.3</c:v>
                </c:pt>
                <c:pt idx="44">
                  <c:v>4.4</c:v>
                </c:pt>
                <c:pt idx="45">
                  <c:v>4.5</c:v>
                </c:pt>
                <c:pt idx="46">
                  <c:v>4.6</c:v>
                </c:pt>
                <c:pt idx="47">
                  <c:v>4.7</c:v>
                </c:pt>
                <c:pt idx="48">
                  <c:v>4.8</c:v>
                </c:pt>
                <c:pt idx="49">
                  <c:v>4.9</c:v>
                </c:pt>
                <c:pt idx="50">
                  <c:v>5.0</c:v>
                </c:pt>
                <c:pt idx="51">
                  <c:v>5.1</c:v>
                </c:pt>
                <c:pt idx="52">
                  <c:v>5.2</c:v>
                </c:pt>
                <c:pt idx="53">
                  <c:v>5.3</c:v>
                </c:pt>
                <c:pt idx="54">
                  <c:v>5.4</c:v>
                </c:pt>
                <c:pt idx="55">
                  <c:v>5.5</c:v>
                </c:pt>
                <c:pt idx="56">
                  <c:v>5.6</c:v>
                </c:pt>
                <c:pt idx="57">
                  <c:v>5.7</c:v>
                </c:pt>
                <c:pt idx="58">
                  <c:v>5.8</c:v>
                </c:pt>
                <c:pt idx="59">
                  <c:v>5.9</c:v>
                </c:pt>
                <c:pt idx="60">
                  <c:v>6.0</c:v>
                </c:pt>
                <c:pt idx="61">
                  <c:v>6.1</c:v>
                </c:pt>
                <c:pt idx="62">
                  <c:v>6.2</c:v>
                </c:pt>
                <c:pt idx="63">
                  <c:v>6.3</c:v>
                </c:pt>
                <c:pt idx="64">
                  <c:v>6.4</c:v>
                </c:pt>
                <c:pt idx="65">
                  <c:v>6.5</c:v>
                </c:pt>
                <c:pt idx="66">
                  <c:v>6.6</c:v>
                </c:pt>
                <c:pt idx="67">
                  <c:v>6.7</c:v>
                </c:pt>
                <c:pt idx="68">
                  <c:v>6.8</c:v>
                </c:pt>
                <c:pt idx="69">
                  <c:v>6.9</c:v>
                </c:pt>
                <c:pt idx="70">
                  <c:v>7.0</c:v>
                </c:pt>
                <c:pt idx="71">
                  <c:v>7.1</c:v>
                </c:pt>
                <c:pt idx="72">
                  <c:v>7.2</c:v>
                </c:pt>
                <c:pt idx="73">
                  <c:v>7.3</c:v>
                </c:pt>
                <c:pt idx="74">
                  <c:v>7.4</c:v>
                </c:pt>
                <c:pt idx="75">
                  <c:v>7.5</c:v>
                </c:pt>
                <c:pt idx="76">
                  <c:v>7.6</c:v>
                </c:pt>
                <c:pt idx="77">
                  <c:v>7.7</c:v>
                </c:pt>
                <c:pt idx="78">
                  <c:v>7.8</c:v>
                </c:pt>
                <c:pt idx="79">
                  <c:v>7.9</c:v>
                </c:pt>
                <c:pt idx="80">
                  <c:v>8.0</c:v>
                </c:pt>
                <c:pt idx="81">
                  <c:v>8.1</c:v>
                </c:pt>
                <c:pt idx="82">
                  <c:v>8.200000000000001</c:v>
                </c:pt>
                <c:pt idx="83">
                  <c:v>8.3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</c:v>
                </c:pt>
                <c:pt idx="88">
                  <c:v>8.8</c:v>
                </c:pt>
                <c:pt idx="89">
                  <c:v>8.9</c:v>
                </c:pt>
                <c:pt idx="90">
                  <c:v>9.0</c:v>
                </c:pt>
                <c:pt idx="91">
                  <c:v>9.1</c:v>
                </c:pt>
                <c:pt idx="92">
                  <c:v>9.200000000000001</c:v>
                </c:pt>
                <c:pt idx="93">
                  <c:v>9.3</c:v>
                </c:pt>
                <c:pt idx="94">
                  <c:v>9.4</c:v>
                </c:pt>
                <c:pt idx="95">
                  <c:v>9.5</c:v>
                </c:pt>
                <c:pt idx="96">
                  <c:v>9.6</c:v>
                </c:pt>
                <c:pt idx="97">
                  <c:v>9.700000000000001</c:v>
                </c:pt>
                <c:pt idx="98">
                  <c:v>9.8</c:v>
                </c:pt>
                <c:pt idx="99">
                  <c:v>9.9</c:v>
                </c:pt>
                <c:pt idx="100">
                  <c:v>10.0</c:v>
                </c:pt>
                <c:pt idx="101">
                  <c:v>10.1</c:v>
                </c:pt>
                <c:pt idx="102">
                  <c:v>10.2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11.0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12.0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13.0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14.0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15.0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16.0</c:v>
                </c:pt>
                <c:pt idx="161">
                  <c:v>16.1</c:v>
                </c:pt>
                <c:pt idx="162">
                  <c:v>16.2</c:v>
                </c:pt>
                <c:pt idx="163">
                  <c:v>16.3</c:v>
                </c:pt>
                <c:pt idx="164">
                  <c:v>16.4</c:v>
                </c:pt>
                <c:pt idx="165">
                  <c:v>16.5</c:v>
                </c:pt>
                <c:pt idx="166">
                  <c:v>16.6</c:v>
                </c:pt>
                <c:pt idx="167">
                  <c:v>16.7</c:v>
                </c:pt>
                <c:pt idx="168">
                  <c:v>16.8</c:v>
                </c:pt>
                <c:pt idx="169">
                  <c:v>16.9</c:v>
                </c:pt>
                <c:pt idx="170">
                  <c:v>17.0</c:v>
                </c:pt>
                <c:pt idx="171">
                  <c:v>17.1</c:v>
                </c:pt>
                <c:pt idx="172">
                  <c:v>17.2</c:v>
                </c:pt>
                <c:pt idx="173">
                  <c:v>17.3</c:v>
                </c:pt>
                <c:pt idx="174">
                  <c:v>17.4</c:v>
                </c:pt>
                <c:pt idx="175">
                  <c:v>17.5</c:v>
                </c:pt>
                <c:pt idx="176">
                  <c:v>17.6</c:v>
                </c:pt>
                <c:pt idx="177">
                  <c:v>17.7</c:v>
                </c:pt>
                <c:pt idx="178">
                  <c:v>17.8</c:v>
                </c:pt>
                <c:pt idx="179">
                  <c:v>17.9</c:v>
                </c:pt>
                <c:pt idx="180">
                  <c:v>18.0</c:v>
                </c:pt>
                <c:pt idx="181">
                  <c:v>18.1</c:v>
                </c:pt>
                <c:pt idx="182">
                  <c:v>18.2</c:v>
                </c:pt>
                <c:pt idx="183">
                  <c:v>18.3</c:v>
                </c:pt>
                <c:pt idx="184">
                  <c:v>18.4</c:v>
                </c:pt>
                <c:pt idx="185">
                  <c:v>18.5</c:v>
                </c:pt>
                <c:pt idx="186">
                  <c:v>18.6</c:v>
                </c:pt>
                <c:pt idx="187">
                  <c:v>18.7</c:v>
                </c:pt>
                <c:pt idx="188">
                  <c:v>18.8</c:v>
                </c:pt>
                <c:pt idx="189">
                  <c:v>18.9</c:v>
                </c:pt>
                <c:pt idx="190">
                  <c:v>19.0</c:v>
                </c:pt>
                <c:pt idx="191">
                  <c:v>19.1</c:v>
                </c:pt>
                <c:pt idx="192">
                  <c:v>19.2</c:v>
                </c:pt>
                <c:pt idx="193">
                  <c:v>19.3</c:v>
                </c:pt>
                <c:pt idx="194">
                  <c:v>19.4</c:v>
                </c:pt>
                <c:pt idx="195">
                  <c:v>19.5</c:v>
                </c:pt>
                <c:pt idx="196">
                  <c:v>19.6</c:v>
                </c:pt>
                <c:pt idx="197">
                  <c:v>19.7</c:v>
                </c:pt>
                <c:pt idx="198">
                  <c:v>19.8</c:v>
                </c:pt>
                <c:pt idx="199">
                  <c:v>19.9</c:v>
                </c:pt>
                <c:pt idx="200">
                  <c:v>20.0</c:v>
                </c:pt>
                <c:pt idx="201">
                  <c:v>20.1</c:v>
                </c:pt>
                <c:pt idx="202">
                  <c:v>20.2</c:v>
                </c:pt>
                <c:pt idx="203">
                  <c:v>20.3</c:v>
                </c:pt>
                <c:pt idx="204">
                  <c:v>20.4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21.0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22.0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23.0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24.0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25.0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26.0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27.0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28.0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29.0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30.0</c:v>
                </c:pt>
              </c:numCache>
            </c:numRef>
          </c:xVal>
          <c:yVal>
            <c:numRef>
              <c:f>Sheet3!$C$2:$C$302</c:f>
              <c:numCache>
                <c:formatCode>General</c:formatCode>
                <c:ptCount val="301"/>
                <c:pt idx="0">
                  <c:v>0.930604982</c:v>
                </c:pt>
                <c:pt idx="1">
                  <c:v>0.930604982</c:v>
                </c:pt>
                <c:pt idx="2">
                  <c:v>0.930604982</c:v>
                </c:pt>
                <c:pt idx="3">
                  <c:v>0.930604982</c:v>
                </c:pt>
                <c:pt idx="4">
                  <c:v>0.930604982</c:v>
                </c:pt>
                <c:pt idx="5">
                  <c:v>0.930604982</c:v>
                </c:pt>
                <c:pt idx="6">
                  <c:v>0.930604982</c:v>
                </c:pt>
                <c:pt idx="7">
                  <c:v>0.930604982</c:v>
                </c:pt>
                <c:pt idx="8">
                  <c:v>0.930604982</c:v>
                </c:pt>
                <c:pt idx="9">
                  <c:v>0.930604982</c:v>
                </c:pt>
                <c:pt idx="10">
                  <c:v>0.930604982</c:v>
                </c:pt>
                <c:pt idx="11">
                  <c:v>0.925176993</c:v>
                </c:pt>
                <c:pt idx="12">
                  <c:v>0.919749003</c:v>
                </c:pt>
                <c:pt idx="13">
                  <c:v>0.914321014</c:v>
                </c:pt>
                <c:pt idx="14">
                  <c:v>0.908893025</c:v>
                </c:pt>
                <c:pt idx="15">
                  <c:v>0.903465035</c:v>
                </c:pt>
                <c:pt idx="16">
                  <c:v>0.898037046</c:v>
                </c:pt>
                <c:pt idx="17">
                  <c:v>0.892609056</c:v>
                </c:pt>
                <c:pt idx="18">
                  <c:v>0.887181067</c:v>
                </c:pt>
                <c:pt idx="19">
                  <c:v>0.881753078</c:v>
                </c:pt>
                <c:pt idx="20">
                  <c:v>0.876325088</c:v>
                </c:pt>
                <c:pt idx="21">
                  <c:v>0.867061374</c:v>
                </c:pt>
                <c:pt idx="22">
                  <c:v>0.857797659</c:v>
                </c:pt>
                <c:pt idx="23">
                  <c:v>0.848533945</c:v>
                </c:pt>
                <c:pt idx="24">
                  <c:v>0.83927023</c:v>
                </c:pt>
                <c:pt idx="25">
                  <c:v>0.830006516</c:v>
                </c:pt>
                <c:pt idx="26">
                  <c:v>0.820742801</c:v>
                </c:pt>
                <c:pt idx="27">
                  <c:v>0.811479087</c:v>
                </c:pt>
                <c:pt idx="28">
                  <c:v>0.802215372</c:v>
                </c:pt>
                <c:pt idx="29">
                  <c:v>0.792951658</c:v>
                </c:pt>
                <c:pt idx="30">
                  <c:v>0.783687943</c:v>
                </c:pt>
                <c:pt idx="31">
                  <c:v>0.776297024</c:v>
                </c:pt>
                <c:pt idx="32">
                  <c:v>0.768906105</c:v>
                </c:pt>
                <c:pt idx="33">
                  <c:v>0.761515187</c:v>
                </c:pt>
                <c:pt idx="34">
                  <c:v>0.754124268</c:v>
                </c:pt>
                <c:pt idx="35">
                  <c:v>0.746733349</c:v>
                </c:pt>
                <c:pt idx="36">
                  <c:v>0.73934243</c:v>
                </c:pt>
                <c:pt idx="37">
                  <c:v>0.731951511</c:v>
                </c:pt>
                <c:pt idx="38">
                  <c:v>0.724560592</c:v>
                </c:pt>
                <c:pt idx="39">
                  <c:v>0.717169673</c:v>
                </c:pt>
                <c:pt idx="40">
                  <c:v>0.709778754</c:v>
                </c:pt>
                <c:pt idx="41">
                  <c:v>0.702387835</c:v>
                </c:pt>
                <c:pt idx="42">
                  <c:v>0.694996916</c:v>
                </c:pt>
                <c:pt idx="43">
                  <c:v>0.687605998</c:v>
                </c:pt>
                <c:pt idx="44">
                  <c:v>0.680215079</c:v>
                </c:pt>
                <c:pt idx="45">
                  <c:v>0.67282416</c:v>
                </c:pt>
                <c:pt idx="46">
                  <c:v>0.665433241</c:v>
                </c:pt>
                <c:pt idx="47">
                  <c:v>0.658042322</c:v>
                </c:pt>
                <c:pt idx="48">
                  <c:v>0.650651403</c:v>
                </c:pt>
                <c:pt idx="49">
                  <c:v>0.643260484</c:v>
                </c:pt>
                <c:pt idx="50">
                  <c:v>0.635869565</c:v>
                </c:pt>
                <c:pt idx="51">
                  <c:v>0.624563452</c:v>
                </c:pt>
                <c:pt idx="52">
                  <c:v>0.613257338</c:v>
                </c:pt>
                <c:pt idx="53">
                  <c:v>0.601951224</c:v>
                </c:pt>
                <c:pt idx="54">
                  <c:v>0.590645111</c:v>
                </c:pt>
                <c:pt idx="55">
                  <c:v>0.579338997</c:v>
                </c:pt>
                <c:pt idx="56">
                  <c:v>0.568032883</c:v>
                </c:pt>
                <c:pt idx="57">
                  <c:v>0.55672677</c:v>
                </c:pt>
                <c:pt idx="58">
                  <c:v>0.545420656</c:v>
                </c:pt>
                <c:pt idx="59">
                  <c:v>0.534114542</c:v>
                </c:pt>
                <c:pt idx="60">
                  <c:v>0.522808429</c:v>
                </c:pt>
                <c:pt idx="61">
                  <c:v>0.511502315</c:v>
                </c:pt>
                <c:pt idx="62">
                  <c:v>0.500196202</c:v>
                </c:pt>
                <c:pt idx="63">
                  <c:v>0.488890088</c:v>
                </c:pt>
                <c:pt idx="64">
                  <c:v>0.477583974</c:v>
                </c:pt>
                <c:pt idx="65">
                  <c:v>0.466277861</c:v>
                </c:pt>
                <c:pt idx="66">
                  <c:v>0.454971747</c:v>
                </c:pt>
                <c:pt idx="67">
                  <c:v>0.443665633</c:v>
                </c:pt>
                <c:pt idx="68">
                  <c:v>0.43235952</c:v>
                </c:pt>
                <c:pt idx="69">
                  <c:v>0.421053406</c:v>
                </c:pt>
                <c:pt idx="70">
                  <c:v>0.409747292</c:v>
                </c:pt>
                <c:pt idx="71">
                  <c:v>0.404816322</c:v>
                </c:pt>
                <c:pt idx="72">
                  <c:v>0.399885352</c:v>
                </c:pt>
                <c:pt idx="73">
                  <c:v>0.394954381</c:v>
                </c:pt>
                <c:pt idx="74">
                  <c:v>0.390023411</c:v>
                </c:pt>
                <c:pt idx="75">
                  <c:v>0.385092441</c:v>
                </c:pt>
                <c:pt idx="76">
                  <c:v>0.38016147</c:v>
                </c:pt>
                <c:pt idx="77">
                  <c:v>0.3752305</c:v>
                </c:pt>
                <c:pt idx="78">
                  <c:v>0.37029953</c:v>
                </c:pt>
                <c:pt idx="79">
                  <c:v>0.365368559</c:v>
                </c:pt>
                <c:pt idx="80">
                  <c:v>0.360437589</c:v>
                </c:pt>
                <c:pt idx="81">
                  <c:v>0.355506619</c:v>
                </c:pt>
                <c:pt idx="82">
                  <c:v>0.350575648</c:v>
                </c:pt>
                <c:pt idx="83">
                  <c:v>0.345644678</c:v>
                </c:pt>
                <c:pt idx="84">
                  <c:v>0.340713707</c:v>
                </c:pt>
                <c:pt idx="85">
                  <c:v>0.335782737</c:v>
                </c:pt>
                <c:pt idx="86">
                  <c:v>0.330851767</c:v>
                </c:pt>
                <c:pt idx="87">
                  <c:v>0.325920796</c:v>
                </c:pt>
                <c:pt idx="88">
                  <c:v>0.320989826</c:v>
                </c:pt>
                <c:pt idx="89">
                  <c:v>0.316058856</c:v>
                </c:pt>
                <c:pt idx="90">
                  <c:v>0.311127885</c:v>
                </c:pt>
                <c:pt idx="91">
                  <c:v>0.306196915</c:v>
                </c:pt>
                <c:pt idx="92">
                  <c:v>0.301265945</c:v>
                </c:pt>
                <c:pt idx="93">
                  <c:v>0.296334974</c:v>
                </c:pt>
                <c:pt idx="94">
                  <c:v>0.291404004</c:v>
                </c:pt>
                <c:pt idx="95">
                  <c:v>0.286473034</c:v>
                </c:pt>
                <c:pt idx="96">
                  <c:v>0.281542063</c:v>
                </c:pt>
                <c:pt idx="97">
                  <c:v>0.276611093</c:v>
                </c:pt>
                <c:pt idx="98">
                  <c:v>0.271680123</c:v>
                </c:pt>
                <c:pt idx="99">
                  <c:v>0.266749152</c:v>
                </c:pt>
                <c:pt idx="100">
                  <c:v>0.261818182</c:v>
                </c:pt>
                <c:pt idx="101">
                  <c:v>0.258945455</c:v>
                </c:pt>
                <c:pt idx="102">
                  <c:v>0.256072727</c:v>
                </c:pt>
                <c:pt idx="103">
                  <c:v>0.2532</c:v>
                </c:pt>
                <c:pt idx="104">
                  <c:v>0.250327273</c:v>
                </c:pt>
                <c:pt idx="105">
                  <c:v>0.247454545</c:v>
                </c:pt>
                <c:pt idx="106">
                  <c:v>0.244581818</c:v>
                </c:pt>
                <c:pt idx="107">
                  <c:v>0.241709091</c:v>
                </c:pt>
                <c:pt idx="108">
                  <c:v>0.238836364</c:v>
                </c:pt>
                <c:pt idx="109">
                  <c:v>0.235963636</c:v>
                </c:pt>
                <c:pt idx="110">
                  <c:v>0.233090909</c:v>
                </c:pt>
                <c:pt idx="111">
                  <c:v>0.230218182</c:v>
                </c:pt>
                <c:pt idx="112">
                  <c:v>0.227345455</c:v>
                </c:pt>
                <c:pt idx="113">
                  <c:v>0.224472727</c:v>
                </c:pt>
                <c:pt idx="114">
                  <c:v>0.2216</c:v>
                </c:pt>
                <c:pt idx="115">
                  <c:v>0.218727273</c:v>
                </c:pt>
                <c:pt idx="116">
                  <c:v>0.215854545</c:v>
                </c:pt>
                <c:pt idx="117">
                  <c:v>0.212981818</c:v>
                </c:pt>
                <c:pt idx="118">
                  <c:v>0.210109091</c:v>
                </c:pt>
                <c:pt idx="119">
                  <c:v>0.207236364</c:v>
                </c:pt>
                <c:pt idx="120">
                  <c:v>0.204363636</c:v>
                </c:pt>
                <c:pt idx="121">
                  <c:v>0.201490909</c:v>
                </c:pt>
                <c:pt idx="122">
                  <c:v>0.198618182</c:v>
                </c:pt>
                <c:pt idx="123">
                  <c:v>0.195745455</c:v>
                </c:pt>
                <c:pt idx="124">
                  <c:v>0.192872727</c:v>
                </c:pt>
                <c:pt idx="125">
                  <c:v>0.19</c:v>
                </c:pt>
                <c:pt idx="126">
                  <c:v>0.187127273</c:v>
                </c:pt>
                <c:pt idx="127">
                  <c:v>0.184254545</c:v>
                </c:pt>
                <c:pt idx="128">
                  <c:v>0.181381818</c:v>
                </c:pt>
                <c:pt idx="129">
                  <c:v>0.178509091</c:v>
                </c:pt>
                <c:pt idx="130">
                  <c:v>0.175636364</c:v>
                </c:pt>
                <c:pt idx="131">
                  <c:v>0.172763636</c:v>
                </c:pt>
                <c:pt idx="132">
                  <c:v>0.169890909</c:v>
                </c:pt>
                <c:pt idx="133">
                  <c:v>0.167018182</c:v>
                </c:pt>
                <c:pt idx="134">
                  <c:v>0.164145455</c:v>
                </c:pt>
                <c:pt idx="135">
                  <c:v>0.161272727</c:v>
                </c:pt>
                <c:pt idx="136">
                  <c:v>0.1584</c:v>
                </c:pt>
                <c:pt idx="137">
                  <c:v>0.155527273</c:v>
                </c:pt>
                <c:pt idx="138">
                  <c:v>0.152654545</c:v>
                </c:pt>
                <c:pt idx="139">
                  <c:v>0.149781818</c:v>
                </c:pt>
                <c:pt idx="140">
                  <c:v>0.146909091</c:v>
                </c:pt>
                <c:pt idx="141">
                  <c:v>0.144036364</c:v>
                </c:pt>
                <c:pt idx="142">
                  <c:v>0.141163636</c:v>
                </c:pt>
                <c:pt idx="143">
                  <c:v>0.138290909</c:v>
                </c:pt>
                <c:pt idx="144">
                  <c:v>0.135418182</c:v>
                </c:pt>
                <c:pt idx="145">
                  <c:v>0.132545455</c:v>
                </c:pt>
                <c:pt idx="146">
                  <c:v>0.129672727</c:v>
                </c:pt>
                <c:pt idx="147">
                  <c:v>0.1268</c:v>
                </c:pt>
                <c:pt idx="148">
                  <c:v>0.123927273</c:v>
                </c:pt>
                <c:pt idx="149">
                  <c:v>0.121054545</c:v>
                </c:pt>
                <c:pt idx="150">
                  <c:v>0.118181818</c:v>
                </c:pt>
                <c:pt idx="151">
                  <c:v>0.116720709</c:v>
                </c:pt>
                <c:pt idx="152">
                  <c:v>0.1152596</c:v>
                </c:pt>
                <c:pt idx="153">
                  <c:v>0.11379849</c:v>
                </c:pt>
                <c:pt idx="154">
                  <c:v>0.112337381</c:v>
                </c:pt>
                <c:pt idx="155">
                  <c:v>0.110876272</c:v>
                </c:pt>
                <c:pt idx="156">
                  <c:v>0.109415162</c:v>
                </c:pt>
                <c:pt idx="157">
                  <c:v>0.107954053</c:v>
                </c:pt>
                <c:pt idx="158">
                  <c:v>0.106492944</c:v>
                </c:pt>
                <c:pt idx="159">
                  <c:v>0.105031835</c:v>
                </c:pt>
                <c:pt idx="160">
                  <c:v>0.103570725</c:v>
                </c:pt>
                <c:pt idx="161">
                  <c:v>0.102109616</c:v>
                </c:pt>
                <c:pt idx="162">
                  <c:v>0.100648507</c:v>
                </c:pt>
                <c:pt idx="163">
                  <c:v>0.099187397</c:v>
                </c:pt>
                <c:pt idx="164">
                  <c:v>0.097726288</c:v>
                </c:pt>
                <c:pt idx="165">
                  <c:v>0.096265179</c:v>
                </c:pt>
                <c:pt idx="166">
                  <c:v>0.09480407</c:v>
                </c:pt>
                <c:pt idx="167">
                  <c:v>0.09334296</c:v>
                </c:pt>
                <c:pt idx="168">
                  <c:v>0.091881851</c:v>
                </c:pt>
                <c:pt idx="169">
                  <c:v>0.090420742</c:v>
                </c:pt>
                <c:pt idx="170">
                  <c:v>0.088959632</c:v>
                </c:pt>
                <c:pt idx="171">
                  <c:v>0.087498523</c:v>
                </c:pt>
                <c:pt idx="172">
                  <c:v>0.086037414</c:v>
                </c:pt>
                <c:pt idx="173">
                  <c:v>0.084576305</c:v>
                </c:pt>
                <c:pt idx="174">
                  <c:v>0.083115195</c:v>
                </c:pt>
                <c:pt idx="175">
                  <c:v>0.081654086</c:v>
                </c:pt>
                <c:pt idx="176">
                  <c:v>0.080192977</c:v>
                </c:pt>
                <c:pt idx="177">
                  <c:v>0.078731867</c:v>
                </c:pt>
                <c:pt idx="178">
                  <c:v>0.077270758</c:v>
                </c:pt>
                <c:pt idx="179">
                  <c:v>0.075809649</c:v>
                </c:pt>
                <c:pt idx="180">
                  <c:v>0.07434854</c:v>
                </c:pt>
                <c:pt idx="181">
                  <c:v>0.07288743</c:v>
                </c:pt>
                <c:pt idx="182">
                  <c:v>0.071426321</c:v>
                </c:pt>
                <c:pt idx="183">
                  <c:v>0.069965212</c:v>
                </c:pt>
                <c:pt idx="184">
                  <c:v>0.068504102</c:v>
                </c:pt>
                <c:pt idx="185">
                  <c:v>0.067042993</c:v>
                </c:pt>
                <c:pt idx="186">
                  <c:v>0.065581884</c:v>
                </c:pt>
                <c:pt idx="187">
                  <c:v>0.064120775</c:v>
                </c:pt>
                <c:pt idx="188">
                  <c:v>0.062659665</c:v>
                </c:pt>
                <c:pt idx="189">
                  <c:v>0.061198556</c:v>
                </c:pt>
                <c:pt idx="190">
                  <c:v>0.059737447</c:v>
                </c:pt>
                <c:pt idx="191">
                  <c:v>0.058276337</c:v>
                </c:pt>
                <c:pt idx="192">
                  <c:v>0.056815228</c:v>
                </c:pt>
                <c:pt idx="193">
                  <c:v>0.055354119</c:v>
                </c:pt>
                <c:pt idx="194">
                  <c:v>0.05389301</c:v>
                </c:pt>
                <c:pt idx="195">
                  <c:v>0.0524319</c:v>
                </c:pt>
                <c:pt idx="196">
                  <c:v>0.050970791</c:v>
                </c:pt>
                <c:pt idx="197">
                  <c:v>0.049509682</c:v>
                </c:pt>
                <c:pt idx="198">
                  <c:v>0.048048572</c:v>
                </c:pt>
                <c:pt idx="199">
                  <c:v>0.046587463</c:v>
                </c:pt>
                <c:pt idx="200">
                  <c:v>0.045126354</c:v>
                </c:pt>
                <c:pt idx="201">
                  <c:v>0.044584838</c:v>
                </c:pt>
                <c:pt idx="202">
                  <c:v>0.044043321</c:v>
                </c:pt>
                <c:pt idx="203">
                  <c:v>0.043501805</c:v>
                </c:pt>
                <c:pt idx="204">
                  <c:v>0.042960289</c:v>
                </c:pt>
                <c:pt idx="205">
                  <c:v>0.042418773</c:v>
                </c:pt>
                <c:pt idx="206">
                  <c:v>0.041877256</c:v>
                </c:pt>
                <c:pt idx="207">
                  <c:v>0.04133574</c:v>
                </c:pt>
                <c:pt idx="208">
                  <c:v>0.040794224</c:v>
                </c:pt>
                <c:pt idx="209">
                  <c:v>0.040252708</c:v>
                </c:pt>
                <c:pt idx="210">
                  <c:v>0.039711191</c:v>
                </c:pt>
                <c:pt idx="211">
                  <c:v>0.039169675</c:v>
                </c:pt>
                <c:pt idx="212">
                  <c:v>0.038628159</c:v>
                </c:pt>
                <c:pt idx="213">
                  <c:v>0.038086643</c:v>
                </c:pt>
                <c:pt idx="214">
                  <c:v>0.037545126</c:v>
                </c:pt>
                <c:pt idx="215">
                  <c:v>0.03700361</c:v>
                </c:pt>
                <c:pt idx="216">
                  <c:v>0.036462094</c:v>
                </c:pt>
                <c:pt idx="217">
                  <c:v>0.035920578</c:v>
                </c:pt>
                <c:pt idx="218">
                  <c:v>0.035379061</c:v>
                </c:pt>
                <c:pt idx="219">
                  <c:v>0.034837545</c:v>
                </c:pt>
                <c:pt idx="220">
                  <c:v>0.034296029</c:v>
                </c:pt>
                <c:pt idx="221">
                  <c:v>0.033754513</c:v>
                </c:pt>
                <c:pt idx="222">
                  <c:v>0.033212996</c:v>
                </c:pt>
                <c:pt idx="223">
                  <c:v>0.03267148</c:v>
                </c:pt>
                <c:pt idx="224">
                  <c:v>0.032129964</c:v>
                </c:pt>
                <c:pt idx="225">
                  <c:v>0.031588448</c:v>
                </c:pt>
                <c:pt idx="226">
                  <c:v>0.031046931</c:v>
                </c:pt>
                <c:pt idx="227">
                  <c:v>0.030505415</c:v>
                </c:pt>
                <c:pt idx="228">
                  <c:v>0.029963899</c:v>
                </c:pt>
                <c:pt idx="229">
                  <c:v>0.029422383</c:v>
                </c:pt>
                <c:pt idx="230">
                  <c:v>0.028880866</c:v>
                </c:pt>
                <c:pt idx="231">
                  <c:v>0.02833935</c:v>
                </c:pt>
                <c:pt idx="232">
                  <c:v>0.027797834</c:v>
                </c:pt>
                <c:pt idx="233">
                  <c:v>0.027256318</c:v>
                </c:pt>
                <c:pt idx="234">
                  <c:v>0.026714801</c:v>
                </c:pt>
                <c:pt idx="235">
                  <c:v>0.026173285</c:v>
                </c:pt>
                <c:pt idx="236">
                  <c:v>0.025631769</c:v>
                </c:pt>
                <c:pt idx="237">
                  <c:v>0.025090253</c:v>
                </c:pt>
                <c:pt idx="238">
                  <c:v>0.024548736</c:v>
                </c:pt>
                <c:pt idx="239">
                  <c:v>0.02400722</c:v>
                </c:pt>
                <c:pt idx="240">
                  <c:v>0.023465704</c:v>
                </c:pt>
                <c:pt idx="241">
                  <c:v>0.022924188</c:v>
                </c:pt>
                <c:pt idx="242">
                  <c:v>0.022382671</c:v>
                </c:pt>
                <c:pt idx="243">
                  <c:v>0.021841155</c:v>
                </c:pt>
                <c:pt idx="244">
                  <c:v>0.021299639</c:v>
                </c:pt>
                <c:pt idx="245">
                  <c:v>0.020758123</c:v>
                </c:pt>
                <c:pt idx="246">
                  <c:v>0.020216606</c:v>
                </c:pt>
                <c:pt idx="247">
                  <c:v>0.01967509</c:v>
                </c:pt>
                <c:pt idx="248">
                  <c:v>0.019133574</c:v>
                </c:pt>
                <c:pt idx="249">
                  <c:v>0.018592058</c:v>
                </c:pt>
                <c:pt idx="250">
                  <c:v>0.018050542</c:v>
                </c:pt>
                <c:pt idx="251">
                  <c:v>0.017942238</c:v>
                </c:pt>
                <c:pt idx="252">
                  <c:v>0.017833935</c:v>
                </c:pt>
                <c:pt idx="253">
                  <c:v>0.017725632</c:v>
                </c:pt>
                <c:pt idx="254">
                  <c:v>0.017617329</c:v>
                </c:pt>
                <c:pt idx="255">
                  <c:v>0.017509025</c:v>
                </c:pt>
                <c:pt idx="256">
                  <c:v>0.017400722</c:v>
                </c:pt>
                <c:pt idx="257">
                  <c:v>0.017292419</c:v>
                </c:pt>
                <c:pt idx="258">
                  <c:v>0.017184116</c:v>
                </c:pt>
                <c:pt idx="259">
                  <c:v>0.017075812</c:v>
                </c:pt>
                <c:pt idx="260">
                  <c:v>0.016967509</c:v>
                </c:pt>
                <c:pt idx="261">
                  <c:v>0.016859206</c:v>
                </c:pt>
                <c:pt idx="262">
                  <c:v>0.016750903</c:v>
                </c:pt>
                <c:pt idx="263">
                  <c:v>0.016642599</c:v>
                </c:pt>
                <c:pt idx="264">
                  <c:v>0.016534296</c:v>
                </c:pt>
                <c:pt idx="265">
                  <c:v>0.016425993</c:v>
                </c:pt>
                <c:pt idx="266">
                  <c:v>0.01631769</c:v>
                </c:pt>
                <c:pt idx="267">
                  <c:v>0.016209386</c:v>
                </c:pt>
                <c:pt idx="268">
                  <c:v>0.016101083</c:v>
                </c:pt>
                <c:pt idx="269">
                  <c:v>0.01599278</c:v>
                </c:pt>
                <c:pt idx="270">
                  <c:v>0.015884477</c:v>
                </c:pt>
                <c:pt idx="271">
                  <c:v>0.015776173</c:v>
                </c:pt>
                <c:pt idx="272">
                  <c:v>0.01566787</c:v>
                </c:pt>
                <c:pt idx="273">
                  <c:v>0.015559567</c:v>
                </c:pt>
                <c:pt idx="274">
                  <c:v>0.015451264</c:v>
                </c:pt>
                <c:pt idx="275">
                  <c:v>0.01534296</c:v>
                </c:pt>
                <c:pt idx="276">
                  <c:v>0.015234657</c:v>
                </c:pt>
                <c:pt idx="277">
                  <c:v>0.015126354</c:v>
                </c:pt>
                <c:pt idx="278">
                  <c:v>0.015018051</c:v>
                </c:pt>
                <c:pt idx="279">
                  <c:v>0.014909747</c:v>
                </c:pt>
                <c:pt idx="280">
                  <c:v>0.014801444</c:v>
                </c:pt>
                <c:pt idx="281">
                  <c:v>0.014693141</c:v>
                </c:pt>
                <c:pt idx="282">
                  <c:v>0.014584838</c:v>
                </c:pt>
                <c:pt idx="283">
                  <c:v>0.014476534</c:v>
                </c:pt>
                <c:pt idx="284">
                  <c:v>0.014368231</c:v>
                </c:pt>
                <c:pt idx="285">
                  <c:v>0.014259928</c:v>
                </c:pt>
                <c:pt idx="286">
                  <c:v>0.014151625</c:v>
                </c:pt>
                <c:pt idx="287">
                  <c:v>0.014043321</c:v>
                </c:pt>
                <c:pt idx="288">
                  <c:v>0.013935018</c:v>
                </c:pt>
                <c:pt idx="289">
                  <c:v>0.013826715</c:v>
                </c:pt>
                <c:pt idx="290">
                  <c:v>0.013718412</c:v>
                </c:pt>
                <c:pt idx="291">
                  <c:v>0.013610108</c:v>
                </c:pt>
                <c:pt idx="292">
                  <c:v>0.013501805</c:v>
                </c:pt>
                <c:pt idx="293">
                  <c:v>0.013393502</c:v>
                </c:pt>
                <c:pt idx="294">
                  <c:v>0.013285199</c:v>
                </c:pt>
                <c:pt idx="295">
                  <c:v>0.013176895</c:v>
                </c:pt>
                <c:pt idx="296">
                  <c:v>0.013068592</c:v>
                </c:pt>
                <c:pt idx="297">
                  <c:v>0.012960289</c:v>
                </c:pt>
                <c:pt idx="298">
                  <c:v>0.012851986</c:v>
                </c:pt>
                <c:pt idx="299">
                  <c:v>0.012743682</c:v>
                </c:pt>
                <c:pt idx="300">
                  <c:v>0.012635379</c:v>
                </c:pt>
              </c:numCache>
            </c:numRef>
          </c:yVal>
          <c:smooth val="1"/>
        </c:ser>
        <c:ser>
          <c:idx val="1"/>
          <c:order val="1"/>
          <c:tx>
            <c:v>Default Non-Residential (Paidipati et al 2008)</c:v>
          </c:tx>
          <c:spPr>
            <a:ln>
              <a:solidFill>
                <a:schemeClr val="accent1"/>
              </a:solidFill>
            </a:ln>
          </c:spPr>
          <c:marker>
            <c:symbol val="none"/>
          </c:marker>
          <c:xVal>
            <c:numRef>
              <c:f>Sheet3!$F$2:$F$302</c:f>
              <c:numCache>
                <c:formatCode>General</c:formatCode>
                <c:ptCount val="301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0.8</c:v>
                </c:pt>
                <c:pt idx="9">
                  <c:v>0.9</c:v>
                </c:pt>
                <c:pt idx="10">
                  <c:v>1.0</c:v>
                </c:pt>
                <c:pt idx="11">
                  <c:v>1.1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2.0</c:v>
                </c:pt>
                <c:pt idx="21">
                  <c:v>2.1</c:v>
                </c:pt>
                <c:pt idx="22">
                  <c:v>2.2</c:v>
                </c:pt>
                <c:pt idx="23">
                  <c:v>2.3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3.0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4.0</c:v>
                </c:pt>
                <c:pt idx="41">
                  <c:v>4.1</c:v>
                </c:pt>
                <c:pt idx="42">
                  <c:v>4.2</c:v>
                </c:pt>
                <c:pt idx="43">
                  <c:v>4.3</c:v>
                </c:pt>
                <c:pt idx="44">
                  <c:v>4.4</c:v>
                </c:pt>
                <c:pt idx="45">
                  <c:v>4.5</c:v>
                </c:pt>
                <c:pt idx="46">
                  <c:v>4.6</c:v>
                </c:pt>
                <c:pt idx="47">
                  <c:v>4.7</c:v>
                </c:pt>
                <c:pt idx="48">
                  <c:v>4.8</c:v>
                </c:pt>
                <c:pt idx="49">
                  <c:v>4.9</c:v>
                </c:pt>
                <c:pt idx="50">
                  <c:v>5.0</c:v>
                </c:pt>
                <c:pt idx="51">
                  <c:v>5.1</c:v>
                </c:pt>
                <c:pt idx="52">
                  <c:v>5.2</c:v>
                </c:pt>
                <c:pt idx="53">
                  <c:v>5.3</c:v>
                </c:pt>
                <c:pt idx="54">
                  <c:v>5.4</c:v>
                </c:pt>
                <c:pt idx="55">
                  <c:v>5.5</c:v>
                </c:pt>
                <c:pt idx="56">
                  <c:v>5.6</c:v>
                </c:pt>
                <c:pt idx="57">
                  <c:v>5.7</c:v>
                </c:pt>
                <c:pt idx="58">
                  <c:v>5.8</c:v>
                </c:pt>
                <c:pt idx="59">
                  <c:v>5.9</c:v>
                </c:pt>
                <c:pt idx="60">
                  <c:v>6.0</c:v>
                </c:pt>
                <c:pt idx="61">
                  <c:v>6.1</c:v>
                </c:pt>
                <c:pt idx="62">
                  <c:v>6.2</c:v>
                </c:pt>
                <c:pt idx="63">
                  <c:v>6.3</c:v>
                </c:pt>
                <c:pt idx="64">
                  <c:v>6.4</c:v>
                </c:pt>
                <c:pt idx="65">
                  <c:v>6.5</c:v>
                </c:pt>
                <c:pt idx="66">
                  <c:v>6.6</c:v>
                </c:pt>
                <c:pt idx="67">
                  <c:v>6.7</c:v>
                </c:pt>
                <c:pt idx="68">
                  <c:v>6.8</c:v>
                </c:pt>
                <c:pt idx="69">
                  <c:v>6.9</c:v>
                </c:pt>
                <c:pt idx="70">
                  <c:v>7.0</c:v>
                </c:pt>
                <c:pt idx="71">
                  <c:v>7.1</c:v>
                </c:pt>
                <c:pt idx="72">
                  <c:v>7.2</c:v>
                </c:pt>
                <c:pt idx="73">
                  <c:v>7.3</c:v>
                </c:pt>
                <c:pt idx="74">
                  <c:v>7.4</c:v>
                </c:pt>
                <c:pt idx="75">
                  <c:v>7.5</c:v>
                </c:pt>
                <c:pt idx="76">
                  <c:v>7.6</c:v>
                </c:pt>
                <c:pt idx="77">
                  <c:v>7.7</c:v>
                </c:pt>
                <c:pt idx="78">
                  <c:v>7.8</c:v>
                </c:pt>
                <c:pt idx="79">
                  <c:v>7.9</c:v>
                </c:pt>
                <c:pt idx="80">
                  <c:v>8.0</c:v>
                </c:pt>
                <c:pt idx="81">
                  <c:v>8.1</c:v>
                </c:pt>
                <c:pt idx="82">
                  <c:v>8.200000000000001</c:v>
                </c:pt>
                <c:pt idx="83">
                  <c:v>8.3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</c:v>
                </c:pt>
                <c:pt idx="88">
                  <c:v>8.8</c:v>
                </c:pt>
                <c:pt idx="89">
                  <c:v>8.9</c:v>
                </c:pt>
                <c:pt idx="90">
                  <c:v>9.0</c:v>
                </c:pt>
                <c:pt idx="91">
                  <c:v>9.1</c:v>
                </c:pt>
                <c:pt idx="92">
                  <c:v>9.200000000000001</c:v>
                </c:pt>
                <c:pt idx="93">
                  <c:v>9.3</c:v>
                </c:pt>
                <c:pt idx="94">
                  <c:v>9.4</c:v>
                </c:pt>
                <c:pt idx="95">
                  <c:v>9.5</c:v>
                </c:pt>
                <c:pt idx="96">
                  <c:v>9.6</c:v>
                </c:pt>
                <c:pt idx="97">
                  <c:v>9.700000000000001</c:v>
                </c:pt>
                <c:pt idx="98">
                  <c:v>9.8</c:v>
                </c:pt>
                <c:pt idx="99">
                  <c:v>9.9</c:v>
                </c:pt>
                <c:pt idx="100">
                  <c:v>10.0</c:v>
                </c:pt>
                <c:pt idx="101">
                  <c:v>10.1</c:v>
                </c:pt>
                <c:pt idx="102">
                  <c:v>10.2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11.0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12.0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13.0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14.0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15.0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16.0</c:v>
                </c:pt>
                <c:pt idx="161">
                  <c:v>16.1</c:v>
                </c:pt>
                <c:pt idx="162">
                  <c:v>16.2</c:v>
                </c:pt>
                <c:pt idx="163">
                  <c:v>16.3</c:v>
                </c:pt>
                <c:pt idx="164">
                  <c:v>16.4</c:v>
                </c:pt>
                <c:pt idx="165">
                  <c:v>16.5</c:v>
                </c:pt>
                <c:pt idx="166">
                  <c:v>16.6</c:v>
                </c:pt>
                <c:pt idx="167">
                  <c:v>16.7</c:v>
                </c:pt>
                <c:pt idx="168">
                  <c:v>16.8</c:v>
                </c:pt>
                <c:pt idx="169">
                  <c:v>16.9</c:v>
                </c:pt>
                <c:pt idx="170">
                  <c:v>17.0</c:v>
                </c:pt>
                <c:pt idx="171">
                  <c:v>17.1</c:v>
                </c:pt>
                <c:pt idx="172">
                  <c:v>17.2</c:v>
                </c:pt>
                <c:pt idx="173">
                  <c:v>17.3</c:v>
                </c:pt>
                <c:pt idx="174">
                  <c:v>17.4</c:v>
                </c:pt>
                <c:pt idx="175">
                  <c:v>17.5</c:v>
                </c:pt>
                <c:pt idx="176">
                  <c:v>17.6</c:v>
                </c:pt>
                <c:pt idx="177">
                  <c:v>17.7</c:v>
                </c:pt>
                <c:pt idx="178">
                  <c:v>17.8</c:v>
                </c:pt>
                <c:pt idx="179">
                  <c:v>17.9</c:v>
                </c:pt>
                <c:pt idx="180">
                  <c:v>18.0</c:v>
                </c:pt>
                <c:pt idx="181">
                  <c:v>18.1</c:v>
                </c:pt>
                <c:pt idx="182">
                  <c:v>18.2</c:v>
                </c:pt>
                <c:pt idx="183">
                  <c:v>18.3</c:v>
                </c:pt>
                <c:pt idx="184">
                  <c:v>18.4</c:v>
                </c:pt>
                <c:pt idx="185">
                  <c:v>18.5</c:v>
                </c:pt>
                <c:pt idx="186">
                  <c:v>18.6</c:v>
                </c:pt>
                <c:pt idx="187">
                  <c:v>18.7</c:v>
                </c:pt>
                <c:pt idx="188">
                  <c:v>18.8</c:v>
                </c:pt>
                <c:pt idx="189">
                  <c:v>18.9</c:v>
                </c:pt>
                <c:pt idx="190">
                  <c:v>19.0</c:v>
                </c:pt>
                <c:pt idx="191">
                  <c:v>19.1</c:v>
                </c:pt>
                <c:pt idx="192">
                  <c:v>19.2</c:v>
                </c:pt>
                <c:pt idx="193">
                  <c:v>19.3</c:v>
                </c:pt>
                <c:pt idx="194">
                  <c:v>19.4</c:v>
                </c:pt>
                <c:pt idx="195">
                  <c:v>19.5</c:v>
                </c:pt>
                <c:pt idx="196">
                  <c:v>19.6</c:v>
                </c:pt>
                <c:pt idx="197">
                  <c:v>19.7</c:v>
                </c:pt>
                <c:pt idx="198">
                  <c:v>19.8</c:v>
                </c:pt>
                <c:pt idx="199">
                  <c:v>19.9</c:v>
                </c:pt>
                <c:pt idx="200">
                  <c:v>20.0</c:v>
                </c:pt>
                <c:pt idx="201">
                  <c:v>20.1</c:v>
                </c:pt>
                <c:pt idx="202">
                  <c:v>20.2</c:v>
                </c:pt>
                <c:pt idx="203">
                  <c:v>20.3</c:v>
                </c:pt>
                <c:pt idx="204">
                  <c:v>20.4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21.0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22.0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23.0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24.0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25.0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26.0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27.0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28.0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29.0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30.0</c:v>
                </c:pt>
              </c:numCache>
            </c:numRef>
          </c:xVal>
          <c:yVal>
            <c:numRef>
              <c:f>Sheet3!$G$2:$G$302</c:f>
              <c:numCache>
                <c:formatCode>General</c:formatCode>
                <c:ptCount val="301"/>
                <c:pt idx="0">
                  <c:v>0.92</c:v>
                </c:pt>
                <c:pt idx="1">
                  <c:v>0.904</c:v>
                </c:pt>
                <c:pt idx="2">
                  <c:v>0.888</c:v>
                </c:pt>
                <c:pt idx="3">
                  <c:v>0.872</c:v>
                </c:pt>
                <c:pt idx="4">
                  <c:v>0.856</c:v>
                </c:pt>
                <c:pt idx="5">
                  <c:v>0.84</c:v>
                </c:pt>
                <c:pt idx="6">
                  <c:v>0.824</c:v>
                </c:pt>
                <c:pt idx="7">
                  <c:v>0.808</c:v>
                </c:pt>
                <c:pt idx="8">
                  <c:v>0.792</c:v>
                </c:pt>
                <c:pt idx="9">
                  <c:v>0.776</c:v>
                </c:pt>
                <c:pt idx="10">
                  <c:v>0.76</c:v>
                </c:pt>
                <c:pt idx="11">
                  <c:v>0.74</c:v>
                </c:pt>
                <c:pt idx="12">
                  <c:v>0.72</c:v>
                </c:pt>
                <c:pt idx="13">
                  <c:v>0.7</c:v>
                </c:pt>
                <c:pt idx="14">
                  <c:v>0.68</c:v>
                </c:pt>
                <c:pt idx="15">
                  <c:v>0.66</c:v>
                </c:pt>
                <c:pt idx="16">
                  <c:v>0.64</c:v>
                </c:pt>
                <c:pt idx="17">
                  <c:v>0.62</c:v>
                </c:pt>
                <c:pt idx="18">
                  <c:v>0.6</c:v>
                </c:pt>
                <c:pt idx="19">
                  <c:v>0.58</c:v>
                </c:pt>
                <c:pt idx="20">
                  <c:v>0.56</c:v>
                </c:pt>
                <c:pt idx="21">
                  <c:v>0.546</c:v>
                </c:pt>
                <c:pt idx="22">
                  <c:v>0.532</c:v>
                </c:pt>
                <c:pt idx="23">
                  <c:v>0.518</c:v>
                </c:pt>
                <c:pt idx="24">
                  <c:v>0.504</c:v>
                </c:pt>
                <c:pt idx="25">
                  <c:v>0.49</c:v>
                </c:pt>
                <c:pt idx="26">
                  <c:v>0.476</c:v>
                </c:pt>
                <c:pt idx="27">
                  <c:v>0.462</c:v>
                </c:pt>
                <c:pt idx="28">
                  <c:v>0.448</c:v>
                </c:pt>
                <c:pt idx="29">
                  <c:v>0.434</c:v>
                </c:pt>
                <c:pt idx="30">
                  <c:v>0.42</c:v>
                </c:pt>
                <c:pt idx="31">
                  <c:v>0.41</c:v>
                </c:pt>
                <c:pt idx="32">
                  <c:v>0.4</c:v>
                </c:pt>
                <c:pt idx="33">
                  <c:v>0.39</c:v>
                </c:pt>
                <c:pt idx="34">
                  <c:v>0.38</c:v>
                </c:pt>
                <c:pt idx="35">
                  <c:v>0.37</c:v>
                </c:pt>
                <c:pt idx="36">
                  <c:v>0.36</c:v>
                </c:pt>
                <c:pt idx="37">
                  <c:v>0.35</c:v>
                </c:pt>
                <c:pt idx="38">
                  <c:v>0.34</c:v>
                </c:pt>
                <c:pt idx="39">
                  <c:v>0.33</c:v>
                </c:pt>
                <c:pt idx="40">
                  <c:v>0.32</c:v>
                </c:pt>
                <c:pt idx="41">
                  <c:v>0.313</c:v>
                </c:pt>
                <c:pt idx="42">
                  <c:v>0.306</c:v>
                </c:pt>
                <c:pt idx="43">
                  <c:v>0.299</c:v>
                </c:pt>
                <c:pt idx="44">
                  <c:v>0.292</c:v>
                </c:pt>
                <c:pt idx="45">
                  <c:v>0.285</c:v>
                </c:pt>
                <c:pt idx="46">
                  <c:v>0.278</c:v>
                </c:pt>
                <c:pt idx="47">
                  <c:v>0.271</c:v>
                </c:pt>
                <c:pt idx="48">
                  <c:v>0.264</c:v>
                </c:pt>
                <c:pt idx="49">
                  <c:v>0.257</c:v>
                </c:pt>
                <c:pt idx="50">
                  <c:v>0.25</c:v>
                </c:pt>
                <c:pt idx="51">
                  <c:v>0.244</c:v>
                </c:pt>
                <c:pt idx="52">
                  <c:v>0.238</c:v>
                </c:pt>
                <c:pt idx="53">
                  <c:v>0.232</c:v>
                </c:pt>
                <c:pt idx="54">
                  <c:v>0.226</c:v>
                </c:pt>
                <c:pt idx="55">
                  <c:v>0.22</c:v>
                </c:pt>
                <c:pt idx="56">
                  <c:v>0.214</c:v>
                </c:pt>
                <c:pt idx="57">
                  <c:v>0.208</c:v>
                </c:pt>
                <c:pt idx="58">
                  <c:v>0.202</c:v>
                </c:pt>
                <c:pt idx="59">
                  <c:v>0.196</c:v>
                </c:pt>
                <c:pt idx="60">
                  <c:v>0.19</c:v>
                </c:pt>
                <c:pt idx="61">
                  <c:v>0.1835</c:v>
                </c:pt>
                <c:pt idx="62">
                  <c:v>0.177</c:v>
                </c:pt>
                <c:pt idx="63">
                  <c:v>0.1705</c:v>
                </c:pt>
                <c:pt idx="64">
                  <c:v>0.164</c:v>
                </c:pt>
                <c:pt idx="65">
                  <c:v>0.1575</c:v>
                </c:pt>
                <c:pt idx="66">
                  <c:v>0.151</c:v>
                </c:pt>
                <c:pt idx="67">
                  <c:v>0.1445</c:v>
                </c:pt>
                <c:pt idx="68">
                  <c:v>0.138</c:v>
                </c:pt>
                <c:pt idx="69">
                  <c:v>0.1315</c:v>
                </c:pt>
                <c:pt idx="70">
                  <c:v>0.125</c:v>
                </c:pt>
                <c:pt idx="71">
                  <c:v>0.1205</c:v>
                </c:pt>
                <c:pt idx="72">
                  <c:v>0.116</c:v>
                </c:pt>
                <c:pt idx="73">
                  <c:v>0.1115</c:v>
                </c:pt>
                <c:pt idx="74">
                  <c:v>0.107</c:v>
                </c:pt>
                <c:pt idx="75">
                  <c:v>0.1025</c:v>
                </c:pt>
                <c:pt idx="76">
                  <c:v>0.098</c:v>
                </c:pt>
                <c:pt idx="77">
                  <c:v>0.0935</c:v>
                </c:pt>
                <c:pt idx="78">
                  <c:v>0.089</c:v>
                </c:pt>
                <c:pt idx="79">
                  <c:v>0.0845</c:v>
                </c:pt>
                <c:pt idx="80">
                  <c:v>0.08</c:v>
                </c:pt>
                <c:pt idx="81">
                  <c:v>0.078</c:v>
                </c:pt>
                <c:pt idx="82">
                  <c:v>0.076</c:v>
                </c:pt>
                <c:pt idx="83">
                  <c:v>0.074</c:v>
                </c:pt>
                <c:pt idx="84">
                  <c:v>0.072</c:v>
                </c:pt>
                <c:pt idx="85">
                  <c:v>0.07</c:v>
                </c:pt>
                <c:pt idx="86">
                  <c:v>0.068</c:v>
                </c:pt>
                <c:pt idx="87">
                  <c:v>0.066</c:v>
                </c:pt>
                <c:pt idx="88">
                  <c:v>0.064</c:v>
                </c:pt>
                <c:pt idx="89">
                  <c:v>0.062</c:v>
                </c:pt>
                <c:pt idx="90">
                  <c:v>0.06</c:v>
                </c:pt>
                <c:pt idx="91">
                  <c:v>0.0558</c:v>
                </c:pt>
                <c:pt idx="92">
                  <c:v>0.0516</c:v>
                </c:pt>
                <c:pt idx="93">
                  <c:v>0.0474</c:v>
                </c:pt>
                <c:pt idx="94">
                  <c:v>0.0432</c:v>
                </c:pt>
                <c:pt idx="95">
                  <c:v>0.039</c:v>
                </c:pt>
                <c:pt idx="96">
                  <c:v>0.0347999999999999</c:v>
                </c:pt>
                <c:pt idx="97">
                  <c:v>0.0306</c:v>
                </c:pt>
                <c:pt idx="98">
                  <c:v>0.0264</c:v>
                </c:pt>
                <c:pt idx="99">
                  <c:v>0.0222</c:v>
                </c:pt>
                <c:pt idx="100">
                  <c:v>0.018</c:v>
                </c:pt>
                <c:pt idx="101">
                  <c:v>0.0178</c:v>
                </c:pt>
                <c:pt idx="102">
                  <c:v>0.0176</c:v>
                </c:pt>
                <c:pt idx="103">
                  <c:v>0.0174</c:v>
                </c:pt>
                <c:pt idx="104">
                  <c:v>0.0172</c:v>
                </c:pt>
                <c:pt idx="105">
                  <c:v>0.017</c:v>
                </c:pt>
                <c:pt idx="106">
                  <c:v>0.0168</c:v>
                </c:pt>
                <c:pt idx="107">
                  <c:v>0.0166</c:v>
                </c:pt>
                <c:pt idx="108">
                  <c:v>0.0164</c:v>
                </c:pt>
                <c:pt idx="109">
                  <c:v>0.0162</c:v>
                </c:pt>
                <c:pt idx="110">
                  <c:v>0.016</c:v>
                </c:pt>
                <c:pt idx="111">
                  <c:v>0.0158</c:v>
                </c:pt>
                <c:pt idx="112">
                  <c:v>0.0156</c:v>
                </c:pt>
                <c:pt idx="113">
                  <c:v>0.0154</c:v>
                </c:pt>
                <c:pt idx="114">
                  <c:v>0.0152</c:v>
                </c:pt>
                <c:pt idx="115">
                  <c:v>0.015</c:v>
                </c:pt>
                <c:pt idx="116">
                  <c:v>0.0148</c:v>
                </c:pt>
                <c:pt idx="117">
                  <c:v>0.0146</c:v>
                </c:pt>
                <c:pt idx="118">
                  <c:v>0.0144</c:v>
                </c:pt>
                <c:pt idx="119">
                  <c:v>0.0142</c:v>
                </c:pt>
                <c:pt idx="120">
                  <c:v>0.014</c:v>
                </c:pt>
                <c:pt idx="121">
                  <c:v>0.0138</c:v>
                </c:pt>
                <c:pt idx="122">
                  <c:v>0.0136</c:v>
                </c:pt>
                <c:pt idx="123">
                  <c:v>0.0134</c:v>
                </c:pt>
                <c:pt idx="124">
                  <c:v>0.0132</c:v>
                </c:pt>
                <c:pt idx="125">
                  <c:v>0.013</c:v>
                </c:pt>
                <c:pt idx="126">
                  <c:v>0.0128</c:v>
                </c:pt>
                <c:pt idx="127">
                  <c:v>0.0126</c:v>
                </c:pt>
                <c:pt idx="128">
                  <c:v>0.0124</c:v>
                </c:pt>
                <c:pt idx="129">
                  <c:v>0.0122</c:v>
                </c:pt>
                <c:pt idx="130">
                  <c:v>0.012</c:v>
                </c:pt>
                <c:pt idx="131">
                  <c:v>0.0118</c:v>
                </c:pt>
                <c:pt idx="132">
                  <c:v>0.0116</c:v>
                </c:pt>
                <c:pt idx="133">
                  <c:v>0.0114</c:v>
                </c:pt>
                <c:pt idx="134">
                  <c:v>0.0112</c:v>
                </c:pt>
                <c:pt idx="135">
                  <c:v>0.011</c:v>
                </c:pt>
                <c:pt idx="136">
                  <c:v>0.0108</c:v>
                </c:pt>
                <c:pt idx="137">
                  <c:v>0.0106</c:v>
                </c:pt>
                <c:pt idx="138">
                  <c:v>0.0104</c:v>
                </c:pt>
                <c:pt idx="139">
                  <c:v>0.0102</c:v>
                </c:pt>
                <c:pt idx="140">
                  <c:v>0.01</c:v>
                </c:pt>
                <c:pt idx="141">
                  <c:v>0.0098</c:v>
                </c:pt>
                <c:pt idx="142">
                  <c:v>0.0096</c:v>
                </c:pt>
                <c:pt idx="143">
                  <c:v>0.0094</c:v>
                </c:pt>
                <c:pt idx="144">
                  <c:v>0.0092</c:v>
                </c:pt>
                <c:pt idx="145">
                  <c:v>0.009</c:v>
                </c:pt>
                <c:pt idx="146">
                  <c:v>0.0088</c:v>
                </c:pt>
                <c:pt idx="147">
                  <c:v>0.0086</c:v>
                </c:pt>
                <c:pt idx="148">
                  <c:v>0.0084</c:v>
                </c:pt>
                <c:pt idx="149">
                  <c:v>0.0082</c:v>
                </c:pt>
                <c:pt idx="150">
                  <c:v>0.008</c:v>
                </c:pt>
                <c:pt idx="151">
                  <c:v>0.0079</c:v>
                </c:pt>
                <c:pt idx="152">
                  <c:v>0.0078</c:v>
                </c:pt>
                <c:pt idx="153">
                  <c:v>0.0077</c:v>
                </c:pt>
                <c:pt idx="154">
                  <c:v>0.0076</c:v>
                </c:pt>
                <c:pt idx="155">
                  <c:v>0.0075</c:v>
                </c:pt>
                <c:pt idx="156">
                  <c:v>0.0074</c:v>
                </c:pt>
                <c:pt idx="157">
                  <c:v>0.0073</c:v>
                </c:pt>
                <c:pt idx="158">
                  <c:v>0.0072</c:v>
                </c:pt>
                <c:pt idx="159">
                  <c:v>0.0071</c:v>
                </c:pt>
                <c:pt idx="160">
                  <c:v>0.007</c:v>
                </c:pt>
                <c:pt idx="161">
                  <c:v>0.0069</c:v>
                </c:pt>
                <c:pt idx="162">
                  <c:v>0.0068</c:v>
                </c:pt>
                <c:pt idx="163">
                  <c:v>0.0067</c:v>
                </c:pt>
                <c:pt idx="164">
                  <c:v>0.0066</c:v>
                </c:pt>
                <c:pt idx="165">
                  <c:v>0.0065</c:v>
                </c:pt>
                <c:pt idx="166">
                  <c:v>0.0064</c:v>
                </c:pt>
                <c:pt idx="167">
                  <c:v>0.0063</c:v>
                </c:pt>
                <c:pt idx="168">
                  <c:v>0.0062</c:v>
                </c:pt>
                <c:pt idx="169">
                  <c:v>0.0061</c:v>
                </c:pt>
                <c:pt idx="170">
                  <c:v>0.006</c:v>
                </c:pt>
                <c:pt idx="171">
                  <c:v>0.0059</c:v>
                </c:pt>
                <c:pt idx="172">
                  <c:v>0.0058</c:v>
                </c:pt>
                <c:pt idx="173">
                  <c:v>0.0057</c:v>
                </c:pt>
                <c:pt idx="174">
                  <c:v>0.0056</c:v>
                </c:pt>
                <c:pt idx="175">
                  <c:v>0.0055</c:v>
                </c:pt>
                <c:pt idx="176">
                  <c:v>0.0054</c:v>
                </c:pt>
                <c:pt idx="177">
                  <c:v>0.0053</c:v>
                </c:pt>
                <c:pt idx="178">
                  <c:v>0.0052</c:v>
                </c:pt>
                <c:pt idx="179">
                  <c:v>0.0051</c:v>
                </c:pt>
                <c:pt idx="180">
                  <c:v>0.005</c:v>
                </c:pt>
                <c:pt idx="181">
                  <c:v>0.005</c:v>
                </c:pt>
                <c:pt idx="182">
                  <c:v>0.005</c:v>
                </c:pt>
                <c:pt idx="183">
                  <c:v>0.005</c:v>
                </c:pt>
                <c:pt idx="184">
                  <c:v>0.005</c:v>
                </c:pt>
                <c:pt idx="185">
                  <c:v>0.005</c:v>
                </c:pt>
                <c:pt idx="186">
                  <c:v>0.005</c:v>
                </c:pt>
                <c:pt idx="187">
                  <c:v>0.005</c:v>
                </c:pt>
                <c:pt idx="188">
                  <c:v>0.005</c:v>
                </c:pt>
                <c:pt idx="189">
                  <c:v>0.005</c:v>
                </c:pt>
                <c:pt idx="190">
                  <c:v>0.005</c:v>
                </c:pt>
                <c:pt idx="191">
                  <c:v>0.0049</c:v>
                </c:pt>
                <c:pt idx="192">
                  <c:v>0.0048</c:v>
                </c:pt>
                <c:pt idx="193">
                  <c:v>0.0047</c:v>
                </c:pt>
                <c:pt idx="194">
                  <c:v>0.0046</c:v>
                </c:pt>
                <c:pt idx="195">
                  <c:v>0.0045</c:v>
                </c:pt>
                <c:pt idx="196">
                  <c:v>0.0044</c:v>
                </c:pt>
                <c:pt idx="197">
                  <c:v>0.0043</c:v>
                </c:pt>
                <c:pt idx="198">
                  <c:v>0.0042</c:v>
                </c:pt>
                <c:pt idx="199">
                  <c:v>0.0041</c:v>
                </c:pt>
                <c:pt idx="200">
                  <c:v>0.004</c:v>
                </c:pt>
                <c:pt idx="201">
                  <c:v>0.0039</c:v>
                </c:pt>
                <c:pt idx="202">
                  <c:v>0.0038</c:v>
                </c:pt>
                <c:pt idx="203">
                  <c:v>0.0037</c:v>
                </c:pt>
                <c:pt idx="204">
                  <c:v>0.0036</c:v>
                </c:pt>
                <c:pt idx="205">
                  <c:v>0.0035</c:v>
                </c:pt>
                <c:pt idx="206">
                  <c:v>0.0034</c:v>
                </c:pt>
                <c:pt idx="207">
                  <c:v>0.0033</c:v>
                </c:pt>
                <c:pt idx="208">
                  <c:v>0.0032</c:v>
                </c:pt>
                <c:pt idx="209">
                  <c:v>0.0031</c:v>
                </c:pt>
                <c:pt idx="210">
                  <c:v>0.003</c:v>
                </c:pt>
                <c:pt idx="211">
                  <c:v>0.0029</c:v>
                </c:pt>
                <c:pt idx="212">
                  <c:v>0.0028</c:v>
                </c:pt>
                <c:pt idx="213">
                  <c:v>0.0027</c:v>
                </c:pt>
                <c:pt idx="214">
                  <c:v>0.0026</c:v>
                </c:pt>
                <c:pt idx="215">
                  <c:v>0.0025</c:v>
                </c:pt>
                <c:pt idx="216">
                  <c:v>0.0024</c:v>
                </c:pt>
                <c:pt idx="217">
                  <c:v>0.0023</c:v>
                </c:pt>
                <c:pt idx="218">
                  <c:v>0.0022</c:v>
                </c:pt>
                <c:pt idx="219">
                  <c:v>0.0021</c:v>
                </c:pt>
                <c:pt idx="220">
                  <c:v>0.002</c:v>
                </c:pt>
                <c:pt idx="221">
                  <c:v>0.002</c:v>
                </c:pt>
                <c:pt idx="222">
                  <c:v>0.002</c:v>
                </c:pt>
                <c:pt idx="223">
                  <c:v>0.002</c:v>
                </c:pt>
                <c:pt idx="224">
                  <c:v>0.002</c:v>
                </c:pt>
                <c:pt idx="225">
                  <c:v>0.002</c:v>
                </c:pt>
                <c:pt idx="226">
                  <c:v>0.002</c:v>
                </c:pt>
                <c:pt idx="227">
                  <c:v>0.002</c:v>
                </c:pt>
                <c:pt idx="228">
                  <c:v>0.002</c:v>
                </c:pt>
                <c:pt idx="229">
                  <c:v>0.002</c:v>
                </c:pt>
                <c:pt idx="230">
                  <c:v>0.002</c:v>
                </c:pt>
                <c:pt idx="231">
                  <c:v>0.0019</c:v>
                </c:pt>
                <c:pt idx="232">
                  <c:v>0.0018</c:v>
                </c:pt>
                <c:pt idx="233">
                  <c:v>0.0017</c:v>
                </c:pt>
                <c:pt idx="234">
                  <c:v>0.0016</c:v>
                </c:pt>
                <c:pt idx="235">
                  <c:v>0.0015</c:v>
                </c:pt>
                <c:pt idx="236">
                  <c:v>0.0014</c:v>
                </c:pt>
                <c:pt idx="237">
                  <c:v>0.0013</c:v>
                </c:pt>
                <c:pt idx="238">
                  <c:v>0.0012</c:v>
                </c:pt>
                <c:pt idx="239">
                  <c:v>0.0011</c:v>
                </c:pt>
                <c:pt idx="240">
                  <c:v>0.001</c:v>
                </c:pt>
                <c:pt idx="241">
                  <c:v>0.000899999999999999</c:v>
                </c:pt>
                <c:pt idx="242">
                  <c:v>0.000799999999999997</c:v>
                </c:pt>
                <c:pt idx="243">
                  <c:v>0.000699999999999999</c:v>
                </c:pt>
                <c:pt idx="244">
                  <c:v>0.000599999999999998</c:v>
                </c:pt>
                <c:pt idx="245">
                  <c:v>0.0005</c:v>
                </c:pt>
                <c:pt idx="246">
                  <c:v>0.000399999999999999</c:v>
                </c:pt>
                <c:pt idx="247">
                  <c:v>0.000299999999999997</c:v>
                </c:pt>
                <c:pt idx="248">
                  <c:v>0.000199999999999999</c:v>
                </c:pt>
                <c:pt idx="249">
                  <c:v>9.9999999999998E-5</c:v>
                </c:pt>
                <c:pt idx="250">
                  <c:v>0.0</c:v>
                </c:pt>
                <c:pt idx="251">
                  <c:v>0.0</c:v>
                </c:pt>
                <c:pt idx="252">
                  <c:v>0.0</c:v>
                </c:pt>
                <c:pt idx="253">
                  <c:v>0.0</c:v>
                </c:pt>
                <c:pt idx="254">
                  <c:v>0.0</c:v>
                </c:pt>
                <c:pt idx="255">
                  <c:v>0.0</c:v>
                </c:pt>
                <c:pt idx="256">
                  <c:v>0.0</c:v>
                </c:pt>
                <c:pt idx="257">
                  <c:v>0.0</c:v>
                </c:pt>
                <c:pt idx="258">
                  <c:v>0.0</c:v>
                </c:pt>
                <c:pt idx="259">
                  <c:v>0.0</c:v>
                </c:pt>
                <c:pt idx="260">
                  <c:v>0.0</c:v>
                </c:pt>
                <c:pt idx="261">
                  <c:v>0.0</c:v>
                </c:pt>
                <c:pt idx="262">
                  <c:v>0.0</c:v>
                </c:pt>
                <c:pt idx="263">
                  <c:v>0.0</c:v>
                </c:pt>
                <c:pt idx="264">
                  <c:v>0.0</c:v>
                </c:pt>
                <c:pt idx="265">
                  <c:v>0.0</c:v>
                </c:pt>
                <c:pt idx="266">
                  <c:v>0.0</c:v>
                </c:pt>
                <c:pt idx="267">
                  <c:v>0.0</c:v>
                </c:pt>
                <c:pt idx="268">
                  <c:v>0.0</c:v>
                </c:pt>
                <c:pt idx="269">
                  <c:v>0.0</c:v>
                </c:pt>
                <c:pt idx="270">
                  <c:v>0.0</c:v>
                </c:pt>
                <c:pt idx="271">
                  <c:v>0.0</c:v>
                </c:pt>
                <c:pt idx="272">
                  <c:v>0.0</c:v>
                </c:pt>
                <c:pt idx="273">
                  <c:v>0.0</c:v>
                </c:pt>
                <c:pt idx="274">
                  <c:v>0.0</c:v>
                </c:pt>
                <c:pt idx="275">
                  <c:v>0.0</c:v>
                </c:pt>
                <c:pt idx="276">
                  <c:v>0.0</c:v>
                </c:pt>
                <c:pt idx="277">
                  <c:v>0.0</c:v>
                </c:pt>
                <c:pt idx="278">
                  <c:v>0.0</c:v>
                </c:pt>
                <c:pt idx="279">
                  <c:v>0.0</c:v>
                </c:pt>
                <c:pt idx="280">
                  <c:v>0.0</c:v>
                </c:pt>
                <c:pt idx="281">
                  <c:v>0.0</c:v>
                </c:pt>
                <c:pt idx="282">
                  <c:v>0.0</c:v>
                </c:pt>
                <c:pt idx="283">
                  <c:v>0.0</c:v>
                </c:pt>
                <c:pt idx="284">
                  <c:v>0.0</c:v>
                </c:pt>
                <c:pt idx="285">
                  <c:v>0.0</c:v>
                </c:pt>
                <c:pt idx="286">
                  <c:v>0.0</c:v>
                </c:pt>
                <c:pt idx="287">
                  <c:v>0.0</c:v>
                </c:pt>
                <c:pt idx="288">
                  <c:v>0.0</c:v>
                </c:pt>
                <c:pt idx="289">
                  <c:v>0.0</c:v>
                </c:pt>
                <c:pt idx="290">
                  <c:v>0.0</c:v>
                </c:pt>
                <c:pt idx="291">
                  <c:v>0.0</c:v>
                </c:pt>
                <c:pt idx="292">
                  <c:v>0.0</c:v>
                </c:pt>
                <c:pt idx="293">
                  <c:v>0.0</c:v>
                </c:pt>
                <c:pt idx="294">
                  <c:v>0.0</c:v>
                </c:pt>
                <c:pt idx="295">
                  <c:v>0.0</c:v>
                </c:pt>
                <c:pt idx="296">
                  <c:v>0.0</c:v>
                </c:pt>
                <c:pt idx="297">
                  <c:v>0.0</c:v>
                </c:pt>
                <c:pt idx="298">
                  <c:v>0.0</c:v>
                </c:pt>
                <c:pt idx="299">
                  <c:v>0.0</c:v>
                </c:pt>
                <c:pt idx="300">
                  <c:v>0.0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69891544"/>
        <c:axId val="2069897064"/>
      </c:scatterChart>
      <c:valAx>
        <c:axId val="2069891544"/>
        <c:scaling>
          <c:orientation val="minMax"/>
          <c:max val="30.0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sz="1400"/>
                  <a:t>Payback Period (Years)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crossAx val="2069897064"/>
        <c:crosses val="autoZero"/>
        <c:crossBetween val="midCat"/>
      </c:valAx>
      <c:valAx>
        <c:axId val="2069897064"/>
        <c:scaling>
          <c:orientation val="minMax"/>
          <c:min val="0.0"/>
        </c:scaling>
        <c:delete val="0"/>
        <c:axPos val="l"/>
        <c:majorGridlines/>
        <c:numFmt formatCode="0%" sourceLinked="0"/>
        <c:majorTickMark val="out"/>
        <c:minorTickMark val="none"/>
        <c:tickLblPos val="nextTo"/>
        <c:crossAx val="2069891544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478873578302712"/>
          <c:y val="0.262075990501187"/>
          <c:w val="0.440570866141732"/>
          <c:h val="0.240398387701537"/>
        </c:manualLayout>
      </c:layout>
      <c:overlay val="0"/>
      <c:spPr>
        <a:solidFill>
          <a:schemeClr val="bg1"/>
        </a:solidFill>
      </c:sp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863611111111111"/>
          <c:y val="0.0509259259259259"/>
          <c:w val="0.878137576552931"/>
          <c:h val="0.921057159521726"/>
        </c:manualLayout>
      </c:layout>
      <c:scatterChart>
        <c:scatterStyle val="smoothMarker"/>
        <c:varyColors val="0"/>
        <c:ser>
          <c:idx val="0"/>
          <c:order val="0"/>
          <c:tx>
            <c:v>No Change</c:v>
          </c:tx>
          <c:marker>
            <c:symbol val="none"/>
          </c:marker>
          <c:xVal>
            <c:numRef>
              <c:f>Sheet4!$I$3:$I$32</c:f>
              <c:numCache>
                <c:formatCode>General</c:formatCode>
                <c:ptCount val="30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</c:numCache>
            </c:numRef>
          </c:xVal>
          <c:yVal>
            <c:numRef>
              <c:f>Sheet4!$K$3:$K$32</c:f>
              <c:numCache>
                <c:formatCode>General</c:formatCode>
                <c:ptCount val="30"/>
                <c:pt idx="0">
                  <c:v>0.00184241783795853</c:v>
                </c:pt>
                <c:pt idx="1">
                  <c:v>0.00458249402513898</c:v>
                </c:pt>
                <c:pt idx="2">
                  <c:v>0.00864842930925365</c:v>
                </c:pt>
                <c:pt idx="3">
                  <c:v>0.0146616866773536</c:v>
                </c:pt>
                <c:pt idx="4">
                  <c:v>0.0235111839781152</c:v>
                </c:pt>
                <c:pt idx="5">
                  <c:v>0.0364406601773553</c:v>
                </c:pt>
                <c:pt idx="6">
                  <c:v>0.0551325739560768</c:v>
                </c:pt>
                <c:pt idx="7">
                  <c:v>0.0817463918970318</c:v>
                </c:pt>
                <c:pt idx="8">
                  <c:v>0.118828628277541</c:v>
                </c:pt>
                <c:pt idx="9">
                  <c:v>0.168969237826815</c:v>
                </c:pt>
                <c:pt idx="10">
                  <c:v>0.234084020475509</c:v>
                </c:pt>
                <c:pt idx="11">
                  <c:v>0.31435044668213</c:v>
                </c:pt>
                <c:pt idx="12">
                  <c:v>0.407172352363327</c:v>
                </c:pt>
                <c:pt idx="13">
                  <c:v>0.50690705676392</c:v>
                </c:pt>
                <c:pt idx="14">
                  <c:v>0.605952712576298</c:v>
                </c:pt>
                <c:pt idx="15">
                  <c:v>0.696911608801205</c:v>
                </c:pt>
                <c:pt idx="16">
                  <c:v>0.774635106721775</c:v>
                </c:pt>
                <c:pt idx="17">
                  <c:v>0.837062304337198</c:v>
                </c:pt>
                <c:pt idx="18">
                  <c:v>0.884757099715831</c:v>
                </c:pt>
                <c:pt idx="19">
                  <c:v>0.919822071055701</c:v>
                </c:pt>
                <c:pt idx="20">
                  <c:v>0.94487970563182</c:v>
                </c:pt>
                <c:pt idx="21">
                  <c:v>0.962424801775496</c:v>
                </c:pt>
                <c:pt idx="22">
                  <c:v>0.974535111255971</c:v>
                </c:pt>
                <c:pt idx="23">
                  <c:v>0.982811761036826</c:v>
                </c:pt>
                <c:pt idx="24">
                  <c:v>0.988430132204107</c:v>
                </c:pt>
                <c:pt idx="25">
                  <c:v>0.99222648003394</c:v>
                </c:pt>
                <c:pt idx="26">
                  <c:v>0.994783705170486</c:v>
                </c:pt>
                <c:pt idx="27">
                  <c:v>0.99650264373642</c:v>
                </c:pt>
                <c:pt idx="28">
                  <c:v>0.997656465650821</c:v>
                </c:pt>
                <c:pt idx="29">
                  <c:v>0.99843022457251</c:v>
                </c:pt>
              </c:numCache>
            </c:numRef>
          </c:yVal>
          <c:smooth val="1"/>
        </c:ser>
        <c:ser>
          <c:idx val="1"/>
          <c:order val="1"/>
          <c:tx>
            <c:v>Economics Improve</c:v>
          </c:tx>
          <c:spPr>
            <a:ln>
              <a:solidFill>
                <a:srgbClr val="00B0F0"/>
              </a:solidFill>
              <a:prstDash val="dash"/>
            </a:ln>
          </c:spPr>
          <c:marker>
            <c:symbol val="none"/>
          </c:marker>
          <c:xVal>
            <c:numRef>
              <c:f>Sheet4!$I$3:$I$32</c:f>
              <c:numCache>
                <c:formatCode>General</c:formatCode>
                <c:ptCount val="30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</c:numCache>
            </c:numRef>
          </c:xVal>
          <c:yVal>
            <c:numRef>
              <c:f>Sheet4!$M$3:$M$32</c:f>
              <c:numCache>
                <c:formatCode>General</c:formatCode>
                <c:ptCount val="30"/>
                <c:pt idx="0">
                  <c:v>0.00184241783795853</c:v>
                </c:pt>
                <c:pt idx="1">
                  <c:v>0.00458249402513898</c:v>
                </c:pt>
                <c:pt idx="2">
                  <c:v>0.00864842930925365</c:v>
                </c:pt>
                <c:pt idx="3">
                  <c:v>0.0146616866773536</c:v>
                </c:pt>
                <c:pt idx="4">
                  <c:v>0.0235111839781152</c:v>
                </c:pt>
                <c:pt idx="5">
                  <c:v>0.0364406601773553</c:v>
                </c:pt>
                <c:pt idx="6">
                  <c:v>0.0551325739560768</c:v>
                </c:pt>
                <c:pt idx="7">
                  <c:v>0.0817463918970318</c:v>
                </c:pt>
                <c:pt idx="8">
                  <c:v>0.118828628277541</c:v>
                </c:pt>
                <c:pt idx="9">
                  <c:v>0.168969237826815</c:v>
                </c:pt>
                <c:pt idx="10">
                  <c:v>0.351126030713264</c:v>
                </c:pt>
                <c:pt idx="11">
                  <c:v>0.471525670023194</c:v>
                </c:pt>
                <c:pt idx="12">
                  <c:v>0.610758528544991</c:v>
                </c:pt>
                <c:pt idx="13">
                  <c:v>0.76036058514588</c:v>
                </c:pt>
                <c:pt idx="14">
                  <c:v>0.908929068864447</c:v>
                </c:pt>
                <c:pt idx="15">
                  <c:v>1.045367413201807</c:v>
                </c:pt>
                <c:pt idx="16">
                  <c:v>1.161952660082663</c:v>
                </c:pt>
                <c:pt idx="17">
                  <c:v>1.255593456505797</c:v>
                </c:pt>
                <c:pt idx="18">
                  <c:v>1.327135649573747</c:v>
                </c:pt>
                <c:pt idx="19">
                  <c:v>1.379733106583551</c:v>
                </c:pt>
                <c:pt idx="20">
                  <c:v>1.41731955844773</c:v>
                </c:pt>
                <c:pt idx="21">
                  <c:v>1.443637202663243</c:v>
                </c:pt>
                <c:pt idx="22">
                  <c:v>1.461802666883956</c:v>
                </c:pt>
                <c:pt idx="23">
                  <c:v>1.47421764155524</c:v>
                </c:pt>
                <c:pt idx="24">
                  <c:v>1.482645198306161</c:v>
                </c:pt>
                <c:pt idx="25">
                  <c:v>1.48833972005091</c:v>
                </c:pt>
                <c:pt idx="26">
                  <c:v>1.49217555775573</c:v>
                </c:pt>
                <c:pt idx="27">
                  <c:v>1.494753965604631</c:v>
                </c:pt>
                <c:pt idx="28">
                  <c:v>1.496484698476231</c:v>
                </c:pt>
                <c:pt idx="29">
                  <c:v>1.497645336858765</c:v>
                </c:pt>
              </c:numCache>
            </c:numRef>
          </c:yVal>
          <c:smooth val="1"/>
        </c:ser>
        <c:ser>
          <c:idx val="2"/>
          <c:order val="2"/>
          <c:tx>
            <c:v>Economics Deteriorate</c:v>
          </c:tx>
          <c:spPr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c:spPr>
          <c:marker>
            <c:symbol val="none"/>
          </c:marker>
          <c:xVal>
            <c:numRef>
              <c:f>Sheet4!$I$3:$I$32</c:f>
              <c:numCache>
                <c:formatCode>General</c:formatCode>
                <c:ptCount val="30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</c:numCache>
            </c:numRef>
          </c:xVal>
          <c:yVal>
            <c:numRef>
              <c:f>Sheet4!$L$3:$L$32</c:f>
              <c:numCache>
                <c:formatCode>General</c:formatCode>
                <c:ptCount val="30"/>
                <c:pt idx="0">
                  <c:v>0.00184241783795853</c:v>
                </c:pt>
                <c:pt idx="1">
                  <c:v>0.00458249402513898</c:v>
                </c:pt>
                <c:pt idx="2">
                  <c:v>0.00864842930925365</c:v>
                </c:pt>
                <c:pt idx="3">
                  <c:v>0.0146616866773536</c:v>
                </c:pt>
                <c:pt idx="4">
                  <c:v>0.0235111839781152</c:v>
                </c:pt>
                <c:pt idx="5">
                  <c:v>0.0364406601773553</c:v>
                </c:pt>
                <c:pt idx="6">
                  <c:v>0.0551325739560768</c:v>
                </c:pt>
                <c:pt idx="7">
                  <c:v>0.0817463918970318</c:v>
                </c:pt>
                <c:pt idx="8">
                  <c:v>0.118828628277541</c:v>
                </c:pt>
                <c:pt idx="9">
                  <c:v>0.168969237826815</c:v>
                </c:pt>
                <c:pt idx="10">
                  <c:v>0.168969237826815</c:v>
                </c:pt>
                <c:pt idx="11">
                  <c:v>0.168969237826815</c:v>
                </c:pt>
                <c:pt idx="12">
                  <c:v>0.168969237826815</c:v>
                </c:pt>
                <c:pt idx="13">
                  <c:v>0.168969237826815</c:v>
                </c:pt>
                <c:pt idx="14">
                  <c:v>0.168969237826815</c:v>
                </c:pt>
                <c:pt idx="15">
                  <c:v>0.174227902200301</c:v>
                </c:pt>
                <c:pt idx="16">
                  <c:v>0.193658776680444</c:v>
                </c:pt>
                <c:pt idx="17">
                  <c:v>0.2092655760843</c:v>
                </c:pt>
                <c:pt idx="18">
                  <c:v>0.221189274928958</c:v>
                </c:pt>
                <c:pt idx="19">
                  <c:v>0.229955517763925</c:v>
                </c:pt>
                <c:pt idx="20">
                  <c:v>0.236219926407955</c:v>
                </c:pt>
                <c:pt idx="21">
                  <c:v>0.240606200443874</c:v>
                </c:pt>
                <c:pt idx="22">
                  <c:v>0.243633777813993</c:v>
                </c:pt>
                <c:pt idx="23">
                  <c:v>0.245702940259206</c:v>
                </c:pt>
                <c:pt idx="24">
                  <c:v>0.247107533051027</c:v>
                </c:pt>
                <c:pt idx="25">
                  <c:v>0.248056620008485</c:v>
                </c:pt>
                <c:pt idx="26">
                  <c:v>0.248695926292622</c:v>
                </c:pt>
                <c:pt idx="27">
                  <c:v>0.249125660934105</c:v>
                </c:pt>
                <c:pt idx="28">
                  <c:v>0.249414116412705</c:v>
                </c:pt>
                <c:pt idx="29">
                  <c:v>0.249607556143127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6387096"/>
        <c:axId val="-2086389992"/>
      </c:scatterChart>
      <c:valAx>
        <c:axId val="-20863870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2086389992"/>
        <c:crosses val="autoZero"/>
        <c:crossBetween val="midCat"/>
      </c:valAx>
      <c:valAx>
        <c:axId val="-2086389992"/>
        <c:scaling>
          <c:orientation val="minMax"/>
        </c:scaling>
        <c:delete val="1"/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/>
                  <a:t>Fraction of Adotpion</a:t>
                </a:r>
              </a:p>
            </c:rich>
          </c:tx>
          <c:layout>
            <c:manualLayout>
              <c:xMode val="edge"/>
              <c:yMode val="edge"/>
              <c:x val="0.0194444444444444"/>
              <c:y val="0.134579323417906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-2086387096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116332239720035"/>
          <c:y val="0.0775521289005541"/>
          <c:w val="0.325334426946632"/>
          <c:h val="0.331006853310003"/>
        </c:manualLayout>
      </c:layout>
      <c:overlay val="0"/>
      <c:spPr>
        <a:solidFill>
          <a:schemeClr val="bg1"/>
        </a:solidFill>
      </c:spPr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32383697564004"/>
          <c:y val="0.031872601457679"/>
          <c:w val="0.841493267688012"/>
          <c:h val="0.78142939741710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'Wind - Performance'!$Y$8</c:f>
              <c:strCache>
                <c:ptCount val="1"/>
                <c:pt idx="0">
                  <c:v>Current Small Residential-Scale Turbine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ymbol val="none"/>
          </c:marker>
          <c:xVal>
            <c:numRef>
              <c:f>'Wind - Performance'!$B$25:$B$42</c:f>
              <c:numCache>
                <c:formatCode>0.0</c:formatCode>
                <c:ptCount val="1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</c:numCache>
            </c:numRef>
          </c:xVal>
          <c:yVal>
            <c:numRef>
              <c:f>'Wind - Performance'!$C$25:$C$42</c:f>
              <c:numCache>
                <c:formatCode>0.00</c:formatCode>
                <c:ptCount val="18"/>
                <c:pt idx="0">
                  <c:v>0.0</c:v>
                </c:pt>
                <c:pt idx="1">
                  <c:v>0.0</c:v>
                </c:pt>
                <c:pt idx="2">
                  <c:v>0.01472333625</c:v>
                </c:pt>
                <c:pt idx="3">
                  <c:v>0.03489976</c:v>
                </c:pt>
                <c:pt idx="4">
                  <c:v>0.06816359375</c:v>
                </c:pt>
                <c:pt idx="5">
                  <c:v>0.11778669</c:v>
                </c:pt>
                <c:pt idx="6">
                  <c:v>0.18704090125</c:v>
                </c:pt>
                <c:pt idx="7">
                  <c:v>0.27919808</c:v>
                </c:pt>
                <c:pt idx="8">
                  <c:v>0.39753007875</c:v>
                </c:pt>
                <c:pt idx="9">
                  <c:v>0.54530875</c:v>
                </c:pt>
                <c:pt idx="10">
                  <c:v>0.72580594625</c:v>
                </c:pt>
                <c:pt idx="11">
                  <c:v>0.94229352</c:v>
                </c:pt>
                <c:pt idx="12">
                  <c:v>1.0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'Wind - Performance'!$Y$9</c:f>
              <c:strCache>
                <c:ptCount val="1"/>
                <c:pt idx="0">
                  <c:v>Current Small Commercial-Scale Turbine</c:v>
                </c:pt>
              </c:strCache>
            </c:strRef>
          </c:tx>
          <c:spPr>
            <a:ln>
              <a:solidFill>
                <a:schemeClr val="accent5"/>
              </a:solidFill>
            </a:ln>
          </c:spPr>
          <c:marker>
            <c:symbol val="none"/>
          </c:marker>
          <c:xVal>
            <c:numRef>
              <c:f>'Wind - Performance'!$B$25:$B$42</c:f>
              <c:numCache>
                <c:formatCode>0.0</c:formatCode>
                <c:ptCount val="1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</c:numCache>
            </c:numRef>
          </c:xVal>
          <c:yVal>
            <c:numRef>
              <c:f>'Wind - Performance'!$D$25:$D$42</c:f>
              <c:numCache>
                <c:formatCode>0.00</c:formatCode>
                <c:ptCount val="18"/>
                <c:pt idx="0">
                  <c:v>0.0</c:v>
                </c:pt>
                <c:pt idx="1">
                  <c:v>0.0</c:v>
                </c:pt>
                <c:pt idx="2">
                  <c:v>0.03038765625</c:v>
                </c:pt>
                <c:pt idx="3">
                  <c:v>0.07203</c:v>
                </c:pt>
                <c:pt idx="4">
                  <c:v>0.14068359375</c:v>
                </c:pt>
                <c:pt idx="5">
                  <c:v>0.24310125</c:v>
                </c:pt>
                <c:pt idx="6">
                  <c:v>0.38603578125</c:v>
                </c:pt>
                <c:pt idx="7">
                  <c:v>0.57624</c:v>
                </c:pt>
                <c:pt idx="8">
                  <c:v>0.82046671875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  <c:pt idx="12">
                  <c:v>1.0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'Wind - Performance'!$Y$10</c:f>
              <c:strCache>
                <c:ptCount val="1"/>
                <c:pt idx="0">
                  <c:v>Current Mid-Size Turbine</c:v>
                </c:pt>
              </c:strCache>
            </c:strRef>
          </c:tx>
          <c:marker>
            <c:symbol val="none"/>
          </c:marker>
          <c:xVal>
            <c:numRef>
              <c:f>'Wind - Performance'!$B$25:$B$42</c:f>
              <c:numCache>
                <c:formatCode>0.0</c:formatCode>
                <c:ptCount val="1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</c:numCache>
            </c:numRef>
          </c:xVal>
          <c:yVal>
            <c:numRef>
              <c:f>'Wind - Performance'!$E$25:$E$42</c:f>
              <c:numCache>
                <c:formatCode>0.00</c:formatCode>
                <c:ptCount val="18"/>
                <c:pt idx="0">
                  <c:v>0.0</c:v>
                </c:pt>
                <c:pt idx="1">
                  <c:v>0.0</c:v>
                </c:pt>
                <c:pt idx="2">
                  <c:v>0.021531825</c:v>
                </c:pt>
                <c:pt idx="3">
                  <c:v>0.0510384</c:v>
                </c:pt>
                <c:pt idx="4">
                  <c:v>0.099684375</c:v>
                </c:pt>
                <c:pt idx="5">
                  <c:v>0.1722546</c:v>
                </c:pt>
                <c:pt idx="6">
                  <c:v>0.273533925</c:v>
                </c:pt>
                <c:pt idx="7">
                  <c:v>0.4083072</c:v>
                </c:pt>
                <c:pt idx="8">
                  <c:v>0.581359275</c:v>
                </c:pt>
                <c:pt idx="9">
                  <c:v>0.797475</c:v>
                </c:pt>
                <c:pt idx="10">
                  <c:v>1.0</c:v>
                </c:pt>
                <c:pt idx="11">
                  <c:v>1.0</c:v>
                </c:pt>
                <c:pt idx="12">
                  <c:v>1.0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</c:numCache>
            </c:numRef>
          </c:yVal>
          <c:smooth val="0"/>
        </c:ser>
        <c:ser>
          <c:idx val="3"/>
          <c:order val="3"/>
          <c:tx>
            <c:strRef>
              <c:f>'Wind - Performance'!$Y$11</c:f>
              <c:strCache>
                <c:ptCount val="1"/>
                <c:pt idx="0">
                  <c:v>Current Large Turbine</c:v>
                </c:pt>
              </c:strCache>
            </c:strRef>
          </c:tx>
          <c:marker>
            <c:symbol val="none"/>
          </c:marker>
          <c:xVal>
            <c:numRef>
              <c:f>'Wind - Performance'!$B$25:$B$42</c:f>
              <c:numCache>
                <c:formatCode>0.0</c:formatCode>
                <c:ptCount val="1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</c:numCache>
            </c:numRef>
          </c:xVal>
          <c:yVal>
            <c:numRef>
              <c:f>'Wind - Performance'!$F$25:$F$42</c:f>
              <c:numCache>
                <c:formatCode>0.00</c:formatCode>
                <c:ptCount val="18"/>
                <c:pt idx="0">
                  <c:v>0.0</c:v>
                </c:pt>
                <c:pt idx="1">
                  <c:v>0.0</c:v>
                </c:pt>
                <c:pt idx="2">
                  <c:v>0.03119799375</c:v>
                </c:pt>
                <c:pt idx="3">
                  <c:v>0.0739508</c:v>
                </c:pt>
                <c:pt idx="4">
                  <c:v>0.14443515625</c:v>
                </c:pt>
                <c:pt idx="5">
                  <c:v>0.24958395</c:v>
                </c:pt>
                <c:pt idx="6">
                  <c:v>0.39633006875</c:v>
                </c:pt>
                <c:pt idx="7">
                  <c:v>0.5916064</c:v>
                </c:pt>
                <c:pt idx="8">
                  <c:v>0.84234583125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  <c:pt idx="12">
                  <c:v>1.0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</c:numCache>
            </c:numRef>
          </c:yVal>
          <c:smooth val="0"/>
        </c:ser>
        <c:ser>
          <c:idx val="4"/>
          <c:order val="4"/>
          <c:tx>
            <c:strRef>
              <c:f>'Wind - Performance'!$Y$12</c:f>
              <c:strCache>
                <c:ptCount val="1"/>
                <c:pt idx="0">
                  <c:v>Near Future Small Residential-Scale Turbine</c:v>
                </c:pt>
              </c:strCache>
            </c:strRef>
          </c:tx>
          <c:spPr>
            <a:ln>
              <a:solidFill>
                <a:schemeClr val="accent1"/>
              </a:solidFill>
              <a:prstDash val="dash"/>
            </a:ln>
          </c:spPr>
          <c:marker>
            <c:symbol val="none"/>
          </c:marker>
          <c:xVal>
            <c:numRef>
              <c:f>'Wind - Performance'!$B$25:$B$42</c:f>
              <c:numCache>
                <c:formatCode>0.0</c:formatCode>
                <c:ptCount val="1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</c:numCache>
            </c:numRef>
          </c:xVal>
          <c:yVal>
            <c:numRef>
              <c:f>'Wind - Performance'!$G$25:$G$42</c:f>
              <c:numCache>
                <c:formatCode>0.00</c:formatCode>
                <c:ptCount val="18"/>
                <c:pt idx="0">
                  <c:v>0.0</c:v>
                </c:pt>
                <c:pt idx="1">
                  <c:v>0.0</c:v>
                </c:pt>
                <c:pt idx="2">
                  <c:v>0.0268734375</c:v>
                </c:pt>
                <c:pt idx="3">
                  <c:v>0.0637</c:v>
                </c:pt>
                <c:pt idx="4">
                  <c:v>0.1244140625</c:v>
                </c:pt>
                <c:pt idx="5">
                  <c:v>0.2149875</c:v>
                </c:pt>
                <c:pt idx="6">
                  <c:v>0.3413921875</c:v>
                </c:pt>
                <c:pt idx="7">
                  <c:v>0.5096</c:v>
                </c:pt>
                <c:pt idx="8">
                  <c:v>0.7255828125</c:v>
                </c:pt>
                <c:pt idx="9">
                  <c:v>0.9953125</c:v>
                </c:pt>
                <c:pt idx="10">
                  <c:v>1.0</c:v>
                </c:pt>
                <c:pt idx="11">
                  <c:v>1.0</c:v>
                </c:pt>
                <c:pt idx="12">
                  <c:v>1.0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</c:numCache>
            </c:numRef>
          </c:yVal>
          <c:smooth val="0"/>
        </c:ser>
        <c:ser>
          <c:idx val="5"/>
          <c:order val="5"/>
          <c:tx>
            <c:strRef>
              <c:f>'Wind - Performance'!$Y$13</c:f>
              <c:strCache>
                <c:ptCount val="1"/>
                <c:pt idx="0">
                  <c:v>Far Future Small Residential-Scale Turbine</c:v>
                </c:pt>
              </c:strCache>
            </c:strRef>
          </c:tx>
          <c:spPr>
            <a:ln>
              <a:solidFill>
                <a:schemeClr val="accent1"/>
              </a:solidFill>
              <a:prstDash val="sysDot"/>
            </a:ln>
          </c:spPr>
          <c:marker>
            <c:symbol val="none"/>
          </c:marker>
          <c:dPt>
            <c:idx val="8"/>
            <c:bubble3D val="0"/>
          </c:dPt>
          <c:xVal>
            <c:numRef>
              <c:f>'Wind - Performance'!$B$25:$B$42</c:f>
              <c:numCache>
                <c:formatCode>0.0</c:formatCode>
                <c:ptCount val="1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</c:numCache>
            </c:numRef>
          </c:xVal>
          <c:yVal>
            <c:numRef>
              <c:f>'Wind - Performance'!$H$25:$H$42</c:f>
              <c:numCache>
                <c:formatCode>0.00</c:formatCode>
                <c:ptCount val="18"/>
                <c:pt idx="0">
                  <c:v>0.0</c:v>
                </c:pt>
                <c:pt idx="1">
                  <c:v>0.0</c:v>
                </c:pt>
                <c:pt idx="2">
                  <c:v>0.04289000625</c:v>
                </c:pt>
                <c:pt idx="3">
                  <c:v>0.1016652</c:v>
                </c:pt>
                <c:pt idx="4">
                  <c:v>0.19856484375</c:v>
                </c:pt>
                <c:pt idx="5">
                  <c:v>0.34312005</c:v>
                </c:pt>
                <c:pt idx="6">
                  <c:v>0.54486193125</c:v>
                </c:pt>
                <c:pt idx="7">
                  <c:v>0.8133216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  <c:pt idx="12">
                  <c:v>1.0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</c:numCache>
            </c:numRef>
          </c:yVal>
          <c:smooth val="0"/>
        </c:ser>
        <c:ser>
          <c:idx val="6"/>
          <c:order val="6"/>
          <c:tx>
            <c:strRef>
              <c:f>'Wind - Performance'!$Y$14</c:f>
              <c:strCache>
                <c:ptCount val="1"/>
                <c:pt idx="0">
                  <c:v>Small, Mid-Size, and Large Near Future Turbine</c:v>
                </c:pt>
              </c:strCache>
            </c:strRef>
          </c:tx>
          <c:spPr>
            <a:ln>
              <a:solidFill>
                <a:schemeClr val="accent4">
                  <a:lumMod val="75000"/>
                </a:schemeClr>
              </a:solidFill>
              <a:prstDash val="dash"/>
            </a:ln>
          </c:spPr>
          <c:marker>
            <c:symbol val="none"/>
          </c:marker>
          <c:xVal>
            <c:numRef>
              <c:f>'Wind - Performance'!$B$25:$B$42</c:f>
              <c:numCache>
                <c:formatCode>0.0</c:formatCode>
                <c:ptCount val="1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</c:numCache>
            </c:numRef>
          </c:xVal>
          <c:yVal>
            <c:numRef>
              <c:f>'Wind - Performance'!$I$25:$I$42</c:f>
              <c:numCache>
                <c:formatCode>0.00</c:formatCode>
                <c:ptCount val="18"/>
                <c:pt idx="0">
                  <c:v>0.0</c:v>
                </c:pt>
                <c:pt idx="1">
                  <c:v>0.0</c:v>
                </c:pt>
                <c:pt idx="2">
                  <c:v>0.039590775</c:v>
                </c:pt>
                <c:pt idx="3">
                  <c:v>0.0938448</c:v>
                </c:pt>
                <c:pt idx="4">
                  <c:v>0.183290625</c:v>
                </c:pt>
                <c:pt idx="5">
                  <c:v>0.3167262</c:v>
                </c:pt>
                <c:pt idx="6">
                  <c:v>0.502949475</c:v>
                </c:pt>
                <c:pt idx="7">
                  <c:v>0.7507584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  <c:pt idx="12">
                  <c:v>1.0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</c:numCache>
            </c:numRef>
          </c:yVal>
          <c:smooth val="0"/>
        </c:ser>
        <c:ser>
          <c:idx val="7"/>
          <c:order val="7"/>
          <c:tx>
            <c:strRef>
              <c:f>'Wind - Performance'!$Y$15</c:f>
              <c:strCache>
                <c:ptCount val="1"/>
                <c:pt idx="0">
                  <c:v>Small, Mid-Size, and Large Far Future Turbine</c:v>
                </c:pt>
              </c:strCache>
            </c:strRef>
          </c:tx>
          <c:spPr>
            <a:ln>
              <a:solidFill>
                <a:schemeClr val="accent4">
                  <a:lumMod val="75000"/>
                </a:schemeClr>
              </a:solidFill>
              <a:prstDash val="sysDot"/>
            </a:ln>
          </c:spPr>
          <c:marker>
            <c:symbol val="none"/>
          </c:marker>
          <c:xVal>
            <c:numRef>
              <c:f>'Wind - Performance'!$B$25:$B$42</c:f>
              <c:numCache>
                <c:formatCode>0.0</c:formatCode>
                <c:ptCount val="1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</c:numCache>
            </c:numRef>
          </c:xVal>
          <c:yVal>
            <c:numRef>
              <c:f>'Wind - Performance'!$J$25:$J$42</c:f>
              <c:numCache>
                <c:formatCode>0.00</c:formatCode>
                <c:ptCount val="18"/>
                <c:pt idx="0">
                  <c:v>0.0</c:v>
                </c:pt>
                <c:pt idx="1">
                  <c:v>0.0</c:v>
                </c:pt>
                <c:pt idx="2">
                  <c:v>0.0461892375</c:v>
                </c:pt>
                <c:pt idx="3">
                  <c:v>0.1094856</c:v>
                </c:pt>
                <c:pt idx="4">
                  <c:v>0.2138390625</c:v>
                </c:pt>
                <c:pt idx="5">
                  <c:v>0.3695139</c:v>
                </c:pt>
                <c:pt idx="6">
                  <c:v>0.5867743875</c:v>
                </c:pt>
                <c:pt idx="7">
                  <c:v>0.8758848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  <c:pt idx="12">
                  <c:v>1.0</c:v>
                </c:pt>
                <c:pt idx="13">
                  <c:v>1.0</c:v>
                </c:pt>
                <c:pt idx="14">
                  <c:v>1.0</c:v>
                </c:pt>
                <c:pt idx="15">
                  <c:v>1.0</c:v>
                </c:pt>
                <c:pt idx="16">
                  <c:v>1.0</c:v>
                </c:pt>
                <c:pt idx="17">
                  <c:v>1.0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220760"/>
        <c:axId val="-2082062904"/>
      </c:scatterChart>
      <c:valAx>
        <c:axId val="-2076220760"/>
        <c:scaling>
          <c:orientation val="minMax"/>
          <c:max val="27.0"/>
          <c:min val="0.0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/>
                  <a:t>Wind Speed (m/s)</a:t>
                </a:r>
              </a:p>
            </c:rich>
          </c:tx>
          <c:layout>
            <c:manualLayout>
              <c:xMode val="edge"/>
              <c:yMode val="edge"/>
              <c:x val="0.439780372004489"/>
              <c:y val="0.928193944695508"/>
            </c:manualLayout>
          </c:layout>
          <c:overlay val="0"/>
        </c:title>
        <c:numFmt formatCode="0" sourceLinked="0"/>
        <c:majorTickMark val="out"/>
        <c:minorTickMark val="none"/>
        <c:tickLblPos val="nextTo"/>
        <c:txPr>
          <a:bodyPr/>
          <a:lstStyle/>
          <a:p>
            <a:pPr>
              <a:defRPr sz="1800" b="1"/>
            </a:pPr>
            <a:endParaRPr lang="en-US"/>
          </a:p>
        </c:txPr>
        <c:crossAx val="-2082062904"/>
        <c:crosses val="autoZero"/>
        <c:crossBetween val="midCat"/>
      </c:valAx>
      <c:valAx>
        <c:axId val="-2082062904"/>
        <c:scaling>
          <c:orientation val="minMax"/>
          <c:max val="1.3"/>
          <c:min val="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600"/>
                </a:pPr>
                <a:r>
                  <a:rPr lang="en-US" sz="1600"/>
                  <a:t>Normalized Wind Output (kWh/kW)</a:t>
                </a:r>
              </a:p>
            </c:rich>
          </c:tx>
          <c:layout>
            <c:manualLayout>
              <c:xMode val="edge"/>
              <c:yMode val="edge"/>
              <c:x val="0.013120332478637"/>
              <c:y val="0.0785922270533174"/>
            </c:manualLayout>
          </c:layout>
          <c:overlay val="0"/>
        </c:title>
        <c:numFmt formatCode="0.0" sourceLinked="0"/>
        <c:majorTickMark val="out"/>
        <c:minorTickMark val="none"/>
        <c:tickLblPos val="nextTo"/>
        <c:txPr>
          <a:bodyPr/>
          <a:lstStyle/>
          <a:p>
            <a:pPr>
              <a:defRPr sz="1800" b="1"/>
            </a:pPr>
            <a:endParaRPr lang="en-US"/>
          </a:p>
        </c:txPr>
        <c:crossAx val="-2076220760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716870418137388"/>
          <c:y val="0.0397350159997124"/>
          <c:w val="0.270198496821983"/>
          <c:h val="0.904477537124835"/>
        </c:manualLayout>
      </c:layout>
      <c:overlay val="1"/>
      <c:spPr>
        <a:solidFill>
          <a:schemeClr val="bg1"/>
        </a:solidFill>
        <a:ln w="28575">
          <a:solidFill>
            <a:schemeClr val="tx1"/>
          </a:solidFill>
        </a:ln>
      </c:spPr>
      <c:txPr>
        <a:bodyPr/>
        <a:lstStyle/>
        <a:p>
          <a:pPr>
            <a:defRPr sz="1200" b="1"/>
          </a:pPr>
          <a:endParaRPr lang="en-US"/>
        </a:p>
      </c:txPr>
    </c:legend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5280183727034"/>
          <c:y val="0.231724628171479"/>
          <c:w val="0.834692038495188"/>
          <c:h val="0.638406605424322"/>
        </c:manualLayout>
      </c:layout>
      <c:scatterChart>
        <c:scatterStyle val="smoothMarker"/>
        <c:varyColors val="0"/>
        <c:ser>
          <c:idx val="0"/>
          <c:order val="0"/>
          <c:tx>
            <c:v>Default Residential (Sigrin &amp; Drury 2014)</c:v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xVal>
            <c:numRef>
              <c:f>Sheet3!$B$2:$B$302</c:f>
              <c:numCache>
                <c:formatCode>General</c:formatCode>
                <c:ptCount val="301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0.8</c:v>
                </c:pt>
                <c:pt idx="9">
                  <c:v>0.9</c:v>
                </c:pt>
                <c:pt idx="10">
                  <c:v>1.0</c:v>
                </c:pt>
                <c:pt idx="11">
                  <c:v>1.1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2.0</c:v>
                </c:pt>
                <c:pt idx="21">
                  <c:v>2.1</c:v>
                </c:pt>
                <c:pt idx="22">
                  <c:v>2.2</c:v>
                </c:pt>
                <c:pt idx="23">
                  <c:v>2.3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3.0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4.0</c:v>
                </c:pt>
                <c:pt idx="41">
                  <c:v>4.1</c:v>
                </c:pt>
                <c:pt idx="42">
                  <c:v>4.2</c:v>
                </c:pt>
                <c:pt idx="43">
                  <c:v>4.3</c:v>
                </c:pt>
                <c:pt idx="44">
                  <c:v>4.4</c:v>
                </c:pt>
                <c:pt idx="45">
                  <c:v>4.5</c:v>
                </c:pt>
                <c:pt idx="46">
                  <c:v>4.6</c:v>
                </c:pt>
                <c:pt idx="47">
                  <c:v>4.7</c:v>
                </c:pt>
                <c:pt idx="48">
                  <c:v>4.8</c:v>
                </c:pt>
                <c:pt idx="49">
                  <c:v>4.9</c:v>
                </c:pt>
                <c:pt idx="50">
                  <c:v>5.0</c:v>
                </c:pt>
                <c:pt idx="51">
                  <c:v>5.1</c:v>
                </c:pt>
                <c:pt idx="52">
                  <c:v>5.2</c:v>
                </c:pt>
                <c:pt idx="53">
                  <c:v>5.3</c:v>
                </c:pt>
                <c:pt idx="54">
                  <c:v>5.4</c:v>
                </c:pt>
                <c:pt idx="55">
                  <c:v>5.5</c:v>
                </c:pt>
                <c:pt idx="56">
                  <c:v>5.6</c:v>
                </c:pt>
                <c:pt idx="57">
                  <c:v>5.7</c:v>
                </c:pt>
                <c:pt idx="58">
                  <c:v>5.8</c:v>
                </c:pt>
                <c:pt idx="59">
                  <c:v>5.9</c:v>
                </c:pt>
                <c:pt idx="60">
                  <c:v>6.0</c:v>
                </c:pt>
                <c:pt idx="61">
                  <c:v>6.1</c:v>
                </c:pt>
                <c:pt idx="62">
                  <c:v>6.2</c:v>
                </c:pt>
                <c:pt idx="63">
                  <c:v>6.3</c:v>
                </c:pt>
                <c:pt idx="64">
                  <c:v>6.4</c:v>
                </c:pt>
                <c:pt idx="65">
                  <c:v>6.5</c:v>
                </c:pt>
                <c:pt idx="66">
                  <c:v>6.6</c:v>
                </c:pt>
                <c:pt idx="67">
                  <c:v>6.7</c:v>
                </c:pt>
                <c:pt idx="68">
                  <c:v>6.8</c:v>
                </c:pt>
                <c:pt idx="69">
                  <c:v>6.9</c:v>
                </c:pt>
                <c:pt idx="70">
                  <c:v>7.0</c:v>
                </c:pt>
                <c:pt idx="71">
                  <c:v>7.1</c:v>
                </c:pt>
                <c:pt idx="72">
                  <c:v>7.2</c:v>
                </c:pt>
                <c:pt idx="73">
                  <c:v>7.3</c:v>
                </c:pt>
                <c:pt idx="74">
                  <c:v>7.4</c:v>
                </c:pt>
                <c:pt idx="75">
                  <c:v>7.5</c:v>
                </c:pt>
                <c:pt idx="76">
                  <c:v>7.6</c:v>
                </c:pt>
                <c:pt idx="77">
                  <c:v>7.7</c:v>
                </c:pt>
                <c:pt idx="78">
                  <c:v>7.8</c:v>
                </c:pt>
                <c:pt idx="79">
                  <c:v>7.9</c:v>
                </c:pt>
                <c:pt idx="80">
                  <c:v>8.0</c:v>
                </c:pt>
                <c:pt idx="81">
                  <c:v>8.1</c:v>
                </c:pt>
                <c:pt idx="82">
                  <c:v>8.200000000000001</c:v>
                </c:pt>
                <c:pt idx="83">
                  <c:v>8.3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</c:v>
                </c:pt>
                <c:pt idx="88">
                  <c:v>8.8</c:v>
                </c:pt>
                <c:pt idx="89">
                  <c:v>8.9</c:v>
                </c:pt>
                <c:pt idx="90">
                  <c:v>9.0</c:v>
                </c:pt>
                <c:pt idx="91">
                  <c:v>9.1</c:v>
                </c:pt>
                <c:pt idx="92">
                  <c:v>9.200000000000001</c:v>
                </c:pt>
                <c:pt idx="93">
                  <c:v>9.3</c:v>
                </c:pt>
                <c:pt idx="94">
                  <c:v>9.4</c:v>
                </c:pt>
                <c:pt idx="95">
                  <c:v>9.5</c:v>
                </c:pt>
                <c:pt idx="96">
                  <c:v>9.6</c:v>
                </c:pt>
                <c:pt idx="97">
                  <c:v>9.700000000000001</c:v>
                </c:pt>
                <c:pt idx="98">
                  <c:v>9.8</c:v>
                </c:pt>
                <c:pt idx="99">
                  <c:v>9.9</c:v>
                </c:pt>
                <c:pt idx="100">
                  <c:v>10.0</c:v>
                </c:pt>
                <c:pt idx="101">
                  <c:v>10.1</c:v>
                </c:pt>
                <c:pt idx="102">
                  <c:v>10.2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11.0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12.0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13.0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14.0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15.0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16.0</c:v>
                </c:pt>
                <c:pt idx="161">
                  <c:v>16.1</c:v>
                </c:pt>
                <c:pt idx="162">
                  <c:v>16.2</c:v>
                </c:pt>
                <c:pt idx="163">
                  <c:v>16.3</c:v>
                </c:pt>
                <c:pt idx="164">
                  <c:v>16.4</c:v>
                </c:pt>
                <c:pt idx="165">
                  <c:v>16.5</c:v>
                </c:pt>
                <c:pt idx="166">
                  <c:v>16.6</c:v>
                </c:pt>
                <c:pt idx="167">
                  <c:v>16.7</c:v>
                </c:pt>
                <c:pt idx="168">
                  <c:v>16.8</c:v>
                </c:pt>
                <c:pt idx="169">
                  <c:v>16.9</c:v>
                </c:pt>
                <c:pt idx="170">
                  <c:v>17.0</c:v>
                </c:pt>
                <c:pt idx="171">
                  <c:v>17.1</c:v>
                </c:pt>
                <c:pt idx="172">
                  <c:v>17.2</c:v>
                </c:pt>
                <c:pt idx="173">
                  <c:v>17.3</c:v>
                </c:pt>
                <c:pt idx="174">
                  <c:v>17.4</c:v>
                </c:pt>
                <c:pt idx="175">
                  <c:v>17.5</c:v>
                </c:pt>
                <c:pt idx="176">
                  <c:v>17.6</c:v>
                </c:pt>
                <c:pt idx="177">
                  <c:v>17.7</c:v>
                </c:pt>
                <c:pt idx="178">
                  <c:v>17.8</c:v>
                </c:pt>
                <c:pt idx="179">
                  <c:v>17.9</c:v>
                </c:pt>
                <c:pt idx="180">
                  <c:v>18.0</c:v>
                </c:pt>
                <c:pt idx="181">
                  <c:v>18.1</c:v>
                </c:pt>
                <c:pt idx="182">
                  <c:v>18.2</c:v>
                </c:pt>
                <c:pt idx="183">
                  <c:v>18.3</c:v>
                </c:pt>
                <c:pt idx="184">
                  <c:v>18.4</c:v>
                </c:pt>
                <c:pt idx="185">
                  <c:v>18.5</c:v>
                </c:pt>
                <c:pt idx="186">
                  <c:v>18.6</c:v>
                </c:pt>
                <c:pt idx="187">
                  <c:v>18.7</c:v>
                </c:pt>
                <c:pt idx="188">
                  <c:v>18.8</c:v>
                </c:pt>
                <c:pt idx="189">
                  <c:v>18.9</c:v>
                </c:pt>
                <c:pt idx="190">
                  <c:v>19.0</c:v>
                </c:pt>
                <c:pt idx="191">
                  <c:v>19.1</c:v>
                </c:pt>
                <c:pt idx="192">
                  <c:v>19.2</c:v>
                </c:pt>
                <c:pt idx="193">
                  <c:v>19.3</c:v>
                </c:pt>
                <c:pt idx="194">
                  <c:v>19.4</c:v>
                </c:pt>
                <c:pt idx="195">
                  <c:v>19.5</c:v>
                </c:pt>
                <c:pt idx="196">
                  <c:v>19.6</c:v>
                </c:pt>
                <c:pt idx="197">
                  <c:v>19.7</c:v>
                </c:pt>
                <c:pt idx="198">
                  <c:v>19.8</c:v>
                </c:pt>
                <c:pt idx="199">
                  <c:v>19.9</c:v>
                </c:pt>
                <c:pt idx="200">
                  <c:v>20.0</c:v>
                </c:pt>
                <c:pt idx="201">
                  <c:v>20.1</c:v>
                </c:pt>
                <c:pt idx="202">
                  <c:v>20.2</c:v>
                </c:pt>
                <c:pt idx="203">
                  <c:v>20.3</c:v>
                </c:pt>
                <c:pt idx="204">
                  <c:v>20.4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21.0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22.0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23.0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24.0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25.0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26.0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27.0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28.0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29.0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30.0</c:v>
                </c:pt>
              </c:numCache>
            </c:numRef>
          </c:xVal>
          <c:yVal>
            <c:numRef>
              <c:f>Sheet3!$C$2:$C$302</c:f>
              <c:numCache>
                <c:formatCode>General</c:formatCode>
                <c:ptCount val="301"/>
                <c:pt idx="0">
                  <c:v>0.930604982</c:v>
                </c:pt>
                <c:pt idx="1">
                  <c:v>0.930604982</c:v>
                </c:pt>
                <c:pt idx="2">
                  <c:v>0.930604982</c:v>
                </c:pt>
                <c:pt idx="3">
                  <c:v>0.930604982</c:v>
                </c:pt>
                <c:pt idx="4">
                  <c:v>0.930604982</c:v>
                </c:pt>
                <c:pt idx="5">
                  <c:v>0.930604982</c:v>
                </c:pt>
                <c:pt idx="6">
                  <c:v>0.930604982</c:v>
                </c:pt>
                <c:pt idx="7">
                  <c:v>0.930604982</c:v>
                </c:pt>
                <c:pt idx="8">
                  <c:v>0.930604982</c:v>
                </c:pt>
                <c:pt idx="9">
                  <c:v>0.930604982</c:v>
                </c:pt>
                <c:pt idx="10">
                  <c:v>0.930604982</c:v>
                </c:pt>
                <c:pt idx="11">
                  <c:v>0.925176993</c:v>
                </c:pt>
                <c:pt idx="12">
                  <c:v>0.919749003</c:v>
                </c:pt>
                <c:pt idx="13">
                  <c:v>0.914321014</c:v>
                </c:pt>
                <c:pt idx="14">
                  <c:v>0.908893025</c:v>
                </c:pt>
                <c:pt idx="15">
                  <c:v>0.903465035</c:v>
                </c:pt>
                <c:pt idx="16">
                  <c:v>0.898037046</c:v>
                </c:pt>
                <c:pt idx="17">
                  <c:v>0.892609056</c:v>
                </c:pt>
                <c:pt idx="18">
                  <c:v>0.887181067</c:v>
                </c:pt>
                <c:pt idx="19">
                  <c:v>0.881753078</c:v>
                </c:pt>
                <c:pt idx="20">
                  <c:v>0.876325088</c:v>
                </c:pt>
                <c:pt idx="21">
                  <c:v>0.867061374</c:v>
                </c:pt>
                <c:pt idx="22">
                  <c:v>0.857797659</c:v>
                </c:pt>
                <c:pt idx="23">
                  <c:v>0.848533945</c:v>
                </c:pt>
                <c:pt idx="24">
                  <c:v>0.83927023</c:v>
                </c:pt>
                <c:pt idx="25">
                  <c:v>0.830006516</c:v>
                </c:pt>
                <c:pt idx="26">
                  <c:v>0.820742801</c:v>
                </c:pt>
                <c:pt idx="27">
                  <c:v>0.811479087</c:v>
                </c:pt>
                <c:pt idx="28">
                  <c:v>0.802215372</c:v>
                </c:pt>
                <c:pt idx="29">
                  <c:v>0.792951658</c:v>
                </c:pt>
                <c:pt idx="30">
                  <c:v>0.783687943</c:v>
                </c:pt>
                <c:pt idx="31">
                  <c:v>0.776297024</c:v>
                </c:pt>
                <c:pt idx="32">
                  <c:v>0.768906105</c:v>
                </c:pt>
                <c:pt idx="33">
                  <c:v>0.761515187</c:v>
                </c:pt>
                <c:pt idx="34">
                  <c:v>0.754124268</c:v>
                </c:pt>
                <c:pt idx="35">
                  <c:v>0.746733349</c:v>
                </c:pt>
                <c:pt idx="36">
                  <c:v>0.73934243</c:v>
                </c:pt>
                <c:pt idx="37">
                  <c:v>0.731951511</c:v>
                </c:pt>
                <c:pt idx="38">
                  <c:v>0.724560592</c:v>
                </c:pt>
                <c:pt idx="39">
                  <c:v>0.717169673</c:v>
                </c:pt>
                <c:pt idx="40">
                  <c:v>0.709778754</c:v>
                </c:pt>
                <c:pt idx="41">
                  <c:v>0.702387835</c:v>
                </c:pt>
                <c:pt idx="42">
                  <c:v>0.694996916</c:v>
                </c:pt>
                <c:pt idx="43">
                  <c:v>0.687605998</c:v>
                </c:pt>
                <c:pt idx="44">
                  <c:v>0.680215079</c:v>
                </c:pt>
                <c:pt idx="45">
                  <c:v>0.67282416</c:v>
                </c:pt>
                <c:pt idx="46">
                  <c:v>0.665433241</c:v>
                </c:pt>
                <c:pt idx="47">
                  <c:v>0.658042322</c:v>
                </c:pt>
                <c:pt idx="48">
                  <c:v>0.650651403</c:v>
                </c:pt>
                <c:pt idx="49">
                  <c:v>0.643260484</c:v>
                </c:pt>
                <c:pt idx="50">
                  <c:v>0.635869565</c:v>
                </c:pt>
                <c:pt idx="51">
                  <c:v>0.624563452</c:v>
                </c:pt>
                <c:pt idx="52">
                  <c:v>0.613257338</c:v>
                </c:pt>
                <c:pt idx="53">
                  <c:v>0.601951224</c:v>
                </c:pt>
                <c:pt idx="54">
                  <c:v>0.590645111</c:v>
                </c:pt>
                <c:pt idx="55">
                  <c:v>0.579338997</c:v>
                </c:pt>
                <c:pt idx="56">
                  <c:v>0.568032883</c:v>
                </c:pt>
                <c:pt idx="57">
                  <c:v>0.55672677</c:v>
                </c:pt>
                <c:pt idx="58">
                  <c:v>0.545420656</c:v>
                </c:pt>
                <c:pt idx="59">
                  <c:v>0.534114542</c:v>
                </c:pt>
                <c:pt idx="60">
                  <c:v>0.522808429</c:v>
                </c:pt>
                <c:pt idx="61">
                  <c:v>0.511502315</c:v>
                </c:pt>
                <c:pt idx="62">
                  <c:v>0.500196202</c:v>
                </c:pt>
                <c:pt idx="63">
                  <c:v>0.488890088</c:v>
                </c:pt>
                <c:pt idx="64">
                  <c:v>0.477583974</c:v>
                </c:pt>
                <c:pt idx="65">
                  <c:v>0.466277861</c:v>
                </c:pt>
                <c:pt idx="66">
                  <c:v>0.454971747</c:v>
                </c:pt>
                <c:pt idx="67">
                  <c:v>0.443665633</c:v>
                </c:pt>
                <c:pt idx="68">
                  <c:v>0.43235952</c:v>
                </c:pt>
                <c:pt idx="69">
                  <c:v>0.421053406</c:v>
                </c:pt>
                <c:pt idx="70">
                  <c:v>0.409747292</c:v>
                </c:pt>
                <c:pt idx="71">
                  <c:v>0.404816322</c:v>
                </c:pt>
                <c:pt idx="72">
                  <c:v>0.399885352</c:v>
                </c:pt>
                <c:pt idx="73">
                  <c:v>0.394954381</c:v>
                </c:pt>
                <c:pt idx="74">
                  <c:v>0.390023411</c:v>
                </c:pt>
                <c:pt idx="75">
                  <c:v>0.385092441</c:v>
                </c:pt>
                <c:pt idx="76">
                  <c:v>0.38016147</c:v>
                </c:pt>
                <c:pt idx="77">
                  <c:v>0.3752305</c:v>
                </c:pt>
                <c:pt idx="78">
                  <c:v>0.37029953</c:v>
                </c:pt>
                <c:pt idx="79">
                  <c:v>0.365368559</c:v>
                </c:pt>
                <c:pt idx="80">
                  <c:v>0.360437589</c:v>
                </c:pt>
                <c:pt idx="81">
                  <c:v>0.355506619</c:v>
                </c:pt>
                <c:pt idx="82">
                  <c:v>0.350575648</c:v>
                </c:pt>
                <c:pt idx="83">
                  <c:v>0.345644678</c:v>
                </c:pt>
                <c:pt idx="84">
                  <c:v>0.340713707</c:v>
                </c:pt>
                <c:pt idx="85">
                  <c:v>0.335782737</c:v>
                </c:pt>
                <c:pt idx="86">
                  <c:v>0.330851767</c:v>
                </c:pt>
                <c:pt idx="87">
                  <c:v>0.325920796</c:v>
                </c:pt>
                <c:pt idx="88">
                  <c:v>0.320989826</c:v>
                </c:pt>
                <c:pt idx="89">
                  <c:v>0.316058856</c:v>
                </c:pt>
                <c:pt idx="90">
                  <c:v>0.311127885</c:v>
                </c:pt>
                <c:pt idx="91">
                  <c:v>0.306196915</c:v>
                </c:pt>
                <c:pt idx="92">
                  <c:v>0.301265945</c:v>
                </c:pt>
                <c:pt idx="93">
                  <c:v>0.296334974</c:v>
                </c:pt>
                <c:pt idx="94">
                  <c:v>0.291404004</c:v>
                </c:pt>
                <c:pt idx="95">
                  <c:v>0.286473034</c:v>
                </c:pt>
                <c:pt idx="96">
                  <c:v>0.281542063</c:v>
                </c:pt>
                <c:pt idx="97">
                  <c:v>0.276611093</c:v>
                </c:pt>
                <c:pt idx="98">
                  <c:v>0.271680123</c:v>
                </c:pt>
                <c:pt idx="99">
                  <c:v>0.266749152</c:v>
                </c:pt>
                <c:pt idx="100">
                  <c:v>0.261818182</c:v>
                </c:pt>
                <c:pt idx="101">
                  <c:v>0.258945455</c:v>
                </c:pt>
                <c:pt idx="102">
                  <c:v>0.256072727</c:v>
                </c:pt>
                <c:pt idx="103">
                  <c:v>0.2532</c:v>
                </c:pt>
                <c:pt idx="104">
                  <c:v>0.250327273</c:v>
                </c:pt>
                <c:pt idx="105">
                  <c:v>0.247454545</c:v>
                </c:pt>
                <c:pt idx="106">
                  <c:v>0.244581818</c:v>
                </c:pt>
                <c:pt idx="107">
                  <c:v>0.241709091</c:v>
                </c:pt>
                <c:pt idx="108">
                  <c:v>0.238836364</c:v>
                </c:pt>
                <c:pt idx="109">
                  <c:v>0.235963636</c:v>
                </c:pt>
                <c:pt idx="110">
                  <c:v>0.233090909</c:v>
                </c:pt>
                <c:pt idx="111">
                  <c:v>0.230218182</c:v>
                </c:pt>
                <c:pt idx="112">
                  <c:v>0.227345455</c:v>
                </c:pt>
                <c:pt idx="113">
                  <c:v>0.224472727</c:v>
                </c:pt>
                <c:pt idx="114">
                  <c:v>0.2216</c:v>
                </c:pt>
                <c:pt idx="115">
                  <c:v>0.218727273</c:v>
                </c:pt>
                <c:pt idx="116">
                  <c:v>0.215854545</c:v>
                </c:pt>
                <c:pt idx="117">
                  <c:v>0.212981818</c:v>
                </c:pt>
                <c:pt idx="118">
                  <c:v>0.210109091</c:v>
                </c:pt>
                <c:pt idx="119">
                  <c:v>0.207236364</c:v>
                </c:pt>
                <c:pt idx="120">
                  <c:v>0.204363636</c:v>
                </c:pt>
                <c:pt idx="121">
                  <c:v>0.201490909</c:v>
                </c:pt>
                <c:pt idx="122">
                  <c:v>0.198618182</c:v>
                </c:pt>
                <c:pt idx="123">
                  <c:v>0.195745455</c:v>
                </c:pt>
                <c:pt idx="124">
                  <c:v>0.192872727</c:v>
                </c:pt>
                <c:pt idx="125">
                  <c:v>0.19</c:v>
                </c:pt>
                <c:pt idx="126">
                  <c:v>0.187127273</c:v>
                </c:pt>
                <c:pt idx="127">
                  <c:v>0.184254545</c:v>
                </c:pt>
                <c:pt idx="128">
                  <c:v>0.181381818</c:v>
                </c:pt>
                <c:pt idx="129">
                  <c:v>0.178509091</c:v>
                </c:pt>
                <c:pt idx="130">
                  <c:v>0.175636364</c:v>
                </c:pt>
                <c:pt idx="131">
                  <c:v>0.172763636</c:v>
                </c:pt>
                <c:pt idx="132">
                  <c:v>0.169890909</c:v>
                </c:pt>
                <c:pt idx="133">
                  <c:v>0.167018182</c:v>
                </c:pt>
                <c:pt idx="134">
                  <c:v>0.164145455</c:v>
                </c:pt>
                <c:pt idx="135">
                  <c:v>0.161272727</c:v>
                </c:pt>
                <c:pt idx="136">
                  <c:v>0.1584</c:v>
                </c:pt>
                <c:pt idx="137">
                  <c:v>0.155527273</c:v>
                </c:pt>
                <c:pt idx="138">
                  <c:v>0.152654545</c:v>
                </c:pt>
                <c:pt idx="139">
                  <c:v>0.149781818</c:v>
                </c:pt>
                <c:pt idx="140">
                  <c:v>0.146909091</c:v>
                </c:pt>
                <c:pt idx="141">
                  <c:v>0.144036364</c:v>
                </c:pt>
                <c:pt idx="142">
                  <c:v>0.141163636</c:v>
                </c:pt>
                <c:pt idx="143">
                  <c:v>0.138290909</c:v>
                </c:pt>
                <c:pt idx="144">
                  <c:v>0.135418182</c:v>
                </c:pt>
                <c:pt idx="145">
                  <c:v>0.132545455</c:v>
                </c:pt>
                <c:pt idx="146">
                  <c:v>0.129672727</c:v>
                </c:pt>
                <c:pt idx="147">
                  <c:v>0.1268</c:v>
                </c:pt>
                <c:pt idx="148">
                  <c:v>0.123927273</c:v>
                </c:pt>
                <c:pt idx="149">
                  <c:v>0.121054545</c:v>
                </c:pt>
                <c:pt idx="150">
                  <c:v>0.118181818</c:v>
                </c:pt>
                <c:pt idx="151">
                  <c:v>0.116720709</c:v>
                </c:pt>
                <c:pt idx="152">
                  <c:v>0.1152596</c:v>
                </c:pt>
                <c:pt idx="153">
                  <c:v>0.11379849</c:v>
                </c:pt>
                <c:pt idx="154">
                  <c:v>0.112337381</c:v>
                </c:pt>
                <c:pt idx="155">
                  <c:v>0.110876272</c:v>
                </c:pt>
                <c:pt idx="156">
                  <c:v>0.109415162</c:v>
                </c:pt>
                <c:pt idx="157">
                  <c:v>0.107954053</c:v>
                </c:pt>
                <c:pt idx="158">
                  <c:v>0.106492944</c:v>
                </c:pt>
                <c:pt idx="159">
                  <c:v>0.105031835</c:v>
                </c:pt>
                <c:pt idx="160">
                  <c:v>0.103570725</c:v>
                </c:pt>
                <c:pt idx="161">
                  <c:v>0.102109616</c:v>
                </c:pt>
                <c:pt idx="162">
                  <c:v>0.100648507</c:v>
                </c:pt>
                <c:pt idx="163">
                  <c:v>0.099187397</c:v>
                </c:pt>
                <c:pt idx="164">
                  <c:v>0.097726288</c:v>
                </c:pt>
                <c:pt idx="165">
                  <c:v>0.096265179</c:v>
                </c:pt>
                <c:pt idx="166">
                  <c:v>0.09480407</c:v>
                </c:pt>
                <c:pt idx="167">
                  <c:v>0.09334296</c:v>
                </c:pt>
                <c:pt idx="168">
                  <c:v>0.091881851</c:v>
                </c:pt>
                <c:pt idx="169">
                  <c:v>0.090420742</c:v>
                </c:pt>
                <c:pt idx="170">
                  <c:v>0.088959632</c:v>
                </c:pt>
                <c:pt idx="171">
                  <c:v>0.087498523</c:v>
                </c:pt>
                <c:pt idx="172">
                  <c:v>0.086037414</c:v>
                </c:pt>
                <c:pt idx="173">
                  <c:v>0.084576305</c:v>
                </c:pt>
                <c:pt idx="174">
                  <c:v>0.083115195</c:v>
                </c:pt>
                <c:pt idx="175">
                  <c:v>0.081654086</c:v>
                </c:pt>
                <c:pt idx="176">
                  <c:v>0.080192977</c:v>
                </c:pt>
                <c:pt idx="177">
                  <c:v>0.078731867</c:v>
                </c:pt>
                <c:pt idx="178">
                  <c:v>0.077270758</c:v>
                </c:pt>
                <c:pt idx="179">
                  <c:v>0.075809649</c:v>
                </c:pt>
                <c:pt idx="180">
                  <c:v>0.07434854</c:v>
                </c:pt>
                <c:pt idx="181">
                  <c:v>0.07288743</c:v>
                </c:pt>
                <c:pt idx="182">
                  <c:v>0.071426321</c:v>
                </c:pt>
                <c:pt idx="183">
                  <c:v>0.069965212</c:v>
                </c:pt>
                <c:pt idx="184">
                  <c:v>0.068504102</c:v>
                </c:pt>
                <c:pt idx="185">
                  <c:v>0.067042993</c:v>
                </c:pt>
                <c:pt idx="186">
                  <c:v>0.065581884</c:v>
                </c:pt>
                <c:pt idx="187">
                  <c:v>0.064120775</c:v>
                </c:pt>
                <c:pt idx="188">
                  <c:v>0.062659665</c:v>
                </c:pt>
                <c:pt idx="189">
                  <c:v>0.061198556</c:v>
                </c:pt>
                <c:pt idx="190">
                  <c:v>0.059737447</c:v>
                </c:pt>
                <c:pt idx="191">
                  <c:v>0.058276337</c:v>
                </c:pt>
                <c:pt idx="192">
                  <c:v>0.056815228</c:v>
                </c:pt>
                <c:pt idx="193">
                  <c:v>0.055354119</c:v>
                </c:pt>
                <c:pt idx="194">
                  <c:v>0.05389301</c:v>
                </c:pt>
                <c:pt idx="195">
                  <c:v>0.0524319</c:v>
                </c:pt>
                <c:pt idx="196">
                  <c:v>0.050970791</c:v>
                </c:pt>
                <c:pt idx="197">
                  <c:v>0.049509682</c:v>
                </c:pt>
                <c:pt idx="198">
                  <c:v>0.048048572</c:v>
                </c:pt>
                <c:pt idx="199">
                  <c:v>0.046587463</c:v>
                </c:pt>
                <c:pt idx="200">
                  <c:v>0.045126354</c:v>
                </c:pt>
                <c:pt idx="201">
                  <c:v>0.044584838</c:v>
                </c:pt>
                <c:pt idx="202">
                  <c:v>0.044043321</c:v>
                </c:pt>
                <c:pt idx="203">
                  <c:v>0.043501805</c:v>
                </c:pt>
                <c:pt idx="204">
                  <c:v>0.042960289</c:v>
                </c:pt>
                <c:pt idx="205">
                  <c:v>0.042418773</c:v>
                </c:pt>
                <c:pt idx="206">
                  <c:v>0.041877256</c:v>
                </c:pt>
                <c:pt idx="207">
                  <c:v>0.04133574</c:v>
                </c:pt>
                <c:pt idx="208">
                  <c:v>0.040794224</c:v>
                </c:pt>
                <c:pt idx="209">
                  <c:v>0.040252708</c:v>
                </c:pt>
                <c:pt idx="210">
                  <c:v>0.039711191</c:v>
                </c:pt>
                <c:pt idx="211">
                  <c:v>0.039169675</c:v>
                </c:pt>
                <c:pt idx="212">
                  <c:v>0.038628159</c:v>
                </c:pt>
                <c:pt idx="213">
                  <c:v>0.038086643</c:v>
                </c:pt>
                <c:pt idx="214">
                  <c:v>0.037545126</c:v>
                </c:pt>
                <c:pt idx="215">
                  <c:v>0.03700361</c:v>
                </c:pt>
                <c:pt idx="216">
                  <c:v>0.036462094</c:v>
                </c:pt>
                <c:pt idx="217">
                  <c:v>0.035920578</c:v>
                </c:pt>
                <c:pt idx="218">
                  <c:v>0.035379061</c:v>
                </c:pt>
                <c:pt idx="219">
                  <c:v>0.034837545</c:v>
                </c:pt>
                <c:pt idx="220">
                  <c:v>0.034296029</c:v>
                </c:pt>
                <c:pt idx="221">
                  <c:v>0.033754513</c:v>
                </c:pt>
                <c:pt idx="222">
                  <c:v>0.033212996</c:v>
                </c:pt>
                <c:pt idx="223">
                  <c:v>0.03267148</c:v>
                </c:pt>
                <c:pt idx="224">
                  <c:v>0.032129964</c:v>
                </c:pt>
                <c:pt idx="225">
                  <c:v>0.031588448</c:v>
                </c:pt>
                <c:pt idx="226">
                  <c:v>0.031046931</c:v>
                </c:pt>
                <c:pt idx="227">
                  <c:v>0.030505415</c:v>
                </c:pt>
                <c:pt idx="228">
                  <c:v>0.029963899</c:v>
                </c:pt>
                <c:pt idx="229">
                  <c:v>0.029422383</c:v>
                </c:pt>
                <c:pt idx="230">
                  <c:v>0.028880866</c:v>
                </c:pt>
                <c:pt idx="231">
                  <c:v>0.02833935</c:v>
                </c:pt>
                <c:pt idx="232">
                  <c:v>0.027797834</c:v>
                </c:pt>
                <c:pt idx="233">
                  <c:v>0.027256318</c:v>
                </c:pt>
                <c:pt idx="234">
                  <c:v>0.026714801</c:v>
                </c:pt>
                <c:pt idx="235">
                  <c:v>0.026173285</c:v>
                </c:pt>
                <c:pt idx="236">
                  <c:v>0.025631769</c:v>
                </c:pt>
                <c:pt idx="237">
                  <c:v>0.025090253</c:v>
                </c:pt>
                <c:pt idx="238">
                  <c:v>0.024548736</c:v>
                </c:pt>
                <c:pt idx="239">
                  <c:v>0.02400722</c:v>
                </c:pt>
                <c:pt idx="240">
                  <c:v>0.023465704</c:v>
                </c:pt>
                <c:pt idx="241">
                  <c:v>0.022924188</c:v>
                </c:pt>
                <c:pt idx="242">
                  <c:v>0.022382671</c:v>
                </c:pt>
                <c:pt idx="243">
                  <c:v>0.021841155</c:v>
                </c:pt>
                <c:pt idx="244">
                  <c:v>0.021299639</c:v>
                </c:pt>
                <c:pt idx="245">
                  <c:v>0.020758123</c:v>
                </c:pt>
                <c:pt idx="246">
                  <c:v>0.020216606</c:v>
                </c:pt>
                <c:pt idx="247">
                  <c:v>0.01967509</c:v>
                </c:pt>
                <c:pt idx="248">
                  <c:v>0.019133574</c:v>
                </c:pt>
                <c:pt idx="249">
                  <c:v>0.018592058</c:v>
                </c:pt>
                <c:pt idx="250">
                  <c:v>0.018050542</c:v>
                </c:pt>
                <c:pt idx="251">
                  <c:v>0.017942238</c:v>
                </c:pt>
                <c:pt idx="252">
                  <c:v>0.017833935</c:v>
                </c:pt>
                <c:pt idx="253">
                  <c:v>0.017725632</c:v>
                </c:pt>
                <c:pt idx="254">
                  <c:v>0.017617329</c:v>
                </c:pt>
                <c:pt idx="255">
                  <c:v>0.017509025</c:v>
                </c:pt>
                <c:pt idx="256">
                  <c:v>0.017400722</c:v>
                </c:pt>
                <c:pt idx="257">
                  <c:v>0.017292419</c:v>
                </c:pt>
                <c:pt idx="258">
                  <c:v>0.017184116</c:v>
                </c:pt>
                <c:pt idx="259">
                  <c:v>0.017075812</c:v>
                </c:pt>
                <c:pt idx="260">
                  <c:v>0.016967509</c:v>
                </c:pt>
                <c:pt idx="261">
                  <c:v>0.016859206</c:v>
                </c:pt>
                <c:pt idx="262">
                  <c:v>0.016750903</c:v>
                </c:pt>
                <c:pt idx="263">
                  <c:v>0.016642599</c:v>
                </c:pt>
                <c:pt idx="264">
                  <c:v>0.016534296</c:v>
                </c:pt>
                <c:pt idx="265">
                  <c:v>0.016425993</c:v>
                </c:pt>
                <c:pt idx="266">
                  <c:v>0.01631769</c:v>
                </c:pt>
                <c:pt idx="267">
                  <c:v>0.016209386</c:v>
                </c:pt>
                <c:pt idx="268">
                  <c:v>0.016101083</c:v>
                </c:pt>
                <c:pt idx="269">
                  <c:v>0.01599278</c:v>
                </c:pt>
                <c:pt idx="270">
                  <c:v>0.015884477</c:v>
                </c:pt>
                <c:pt idx="271">
                  <c:v>0.015776173</c:v>
                </c:pt>
                <c:pt idx="272">
                  <c:v>0.01566787</c:v>
                </c:pt>
                <c:pt idx="273">
                  <c:v>0.015559567</c:v>
                </c:pt>
                <c:pt idx="274">
                  <c:v>0.015451264</c:v>
                </c:pt>
                <c:pt idx="275">
                  <c:v>0.01534296</c:v>
                </c:pt>
                <c:pt idx="276">
                  <c:v>0.015234657</c:v>
                </c:pt>
                <c:pt idx="277">
                  <c:v>0.015126354</c:v>
                </c:pt>
                <c:pt idx="278">
                  <c:v>0.015018051</c:v>
                </c:pt>
                <c:pt idx="279">
                  <c:v>0.014909747</c:v>
                </c:pt>
                <c:pt idx="280">
                  <c:v>0.014801444</c:v>
                </c:pt>
                <c:pt idx="281">
                  <c:v>0.014693141</c:v>
                </c:pt>
                <c:pt idx="282">
                  <c:v>0.014584838</c:v>
                </c:pt>
                <c:pt idx="283">
                  <c:v>0.014476534</c:v>
                </c:pt>
                <c:pt idx="284">
                  <c:v>0.014368231</c:v>
                </c:pt>
                <c:pt idx="285">
                  <c:v>0.014259928</c:v>
                </c:pt>
                <c:pt idx="286">
                  <c:v>0.014151625</c:v>
                </c:pt>
                <c:pt idx="287">
                  <c:v>0.014043321</c:v>
                </c:pt>
                <c:pt idx="288">
                  <c:v>0.013935018</c:v>
                </c:pt>
                <c:pt idx="289">
                  <c:v>0.013826715</c:v>
                </c:pt>
                <c:pt idx="290">
                  <c:v>0.013718412</c:v>
                </c:pt>
                <c:pt idx="291">
                  <c:v>0.013610108</c:v>
                </c:pt>
                <c:pt idx="292">
                  <c:v>0.013501805</c:v>
                </c:pt>
                <c:pt idx="293">
                  <c:v>0.013393502</c:v>
                </c:pt>
                <c:pt idx="294">
                  <c:v>0.013285199</c:v>
                </c:pt>
                <c:pt idx="295">
                  <c:v>0.013176895</c:v>
                </c:pt>
                <c:pt idx="296">
                  <c:v>0.013068592</c:v>
                </c:pt>
                <c:pt idx="297">
                  <c:v>0.012960289</c:v>
                </c:pt>
                <c:pt idx="298">
                  <c:v>0.012851986</c:v>
                </c:pt>
                <c:pt idx="299">
                  <c:v>0.012743682</c:v>
                </c:pt>
                <c:pt idx="300">
                  <c:v>0.012635379</c:v>
                </c:pt>
              </c:numCache>
            </c:numRef>
          </c:yVal>
          <c:smooth val="1"/>
        </c:ser>
        <c:ser>
          <c:idx val="1"/>
          <c:order val="1"/>
          <c:tx>
            <c:v>Default Non-Residential (Paidipati et al 2008)</c:v>
          </c:tx>
          <c:spPr>
            <a:ln>
              <a:solidFill>
                <a:schemeClr val="accent1"/>
              </a:solidFill>
            </a:ln>
          </c:spPr>
          <c:marker>
            <c:symbol val="none"/>
          </c:marker>
          <c:xVal>
            <c:numRef>
              <c:f>Sheet3!$F$2:$F$302</c:f>
              <c:numCache>
                <c:formatCode>General</c:formatCode>
                <c:ptCount val="301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0.8</c:v>
                </c:pt>
                <c:pt idx="9">
                  <c:v>0.9</c:v>
                </c:pt>
                <c:pt idx="10">
                  <c:v>1.0</c:v>
                </c:pt>
                <c:pt idx="11">
                  <c:v>1.1</c:v>
                </c:pt>
                <c:pt idx="12">
                  <c:v>1.2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  <c:pt idx="16">
                  <c:v>1.6</c:v>
                </c:pt>
                <c:pt idx="17">
                  <c:v>1.7</c:v>
                </c:pt>
                <c:pt idx="18">
                  <c:v>1.8</c:v>
                </c:pt>
                <c:pt idx="19">
                  <c:v>1.9</c:v>
                </c:pt>
                <c:pt idx="20">
                  <c:v>2.0</c:v>
                </c:pt>
                <c:pt idx="21">
                  <c:v>2.1</c:v>
                </c:pt>
                <c:pt idx="22">
                  <c:v>2.2</c:v>
                </c:pt>
                <c:pt idx="23">
                  <c:v>2.3</c:v>
                </c:pt>
                <c:pt idx="24">
                  <c:v>2.4</c:v>
                </c:pt>
                <c:pt idx="25">
                  <c:v>2.5</c:v>
                </c:pt>
                <c:pt idx="26">
                  <c:v>2.6</c:v>
                </c:pt>
                <c:pt idx="27">
                  <c:v>2.7</c:v>
                </c:pt>
                <c:pt idx="28">
                  <c:v>2.8</c:v>
                </c:pt>
                <c:pt idx="29">
                  <c:v>2.9</c:v>
                </c:pt>
                <c:pt idx="30">
                  <c:v>3.0</c:v>
                </c:pt>
                <c:pt idx="31">
                  <c:v>3.1</c:v>
                </c:pt>
                <c:pt idx="32">
                  <c:v>3.2</c:v>
                </c:pt>
                <c:pt idx="33">
                  <c:v>3.3</c:v>
                </c:pt>
                <c:pt idx="34">
                  <c:v>3.4</c:v>
                </c:pt>
                <c:pt idx="35">
                  <c:v>3.5</c:v>
                </c:pt>
                <c:pt idx="36">
                  <c:v>3.6</c:v>
                </c:pt>
                <c:pt idx="37">
                  <c:v>3.7</c:v>
                </c:pt>
                <c:pt idx="38">
                  <c:v>3.8</c:v>
                </c:pt>
                <c:pt idx="39">
                  <c:v>3.9</c:v>
                </c:pt>
                <c:pt idx="40">
                  <c:v>4.0</c:v>
                </c:pt>
                <c:pt idx="41">
                  <c:v>4.1</c:v>
                </c:pt>
                <c:pt idx="42">
                  <c:v>4.2</c:v>
                </c:pt>
                <c:pt idx="43">
                  <c:v>4.3</c:v>
                </c:pt>
                <c:pt idx="44">
                  <c:v>4.4</c:v>
                </c:pt>
                <c:pt idx="45">
                  <c:v>4.5</c:v>
                </c:pt>
                <c:pt idx="46">
                  <c:v>4.6</c:v>
                </c:pt>
                <c:pt idx="47">
                  <c:v>4.7</c:v>
                </c:pt>
                <c:pt idx="48">
                  <c:v>4.8</c:v>
                </c:pt>
                <c:pt idx="49">
                  <c:v>4.9</c:v>
                </c:pt>
                <c:pt idx="50">
                  <c:v>5.0</c:v>
                </c:pt>
                <c:pt idx="51">
                  <c:v>5.1</c:v>
                </c:pt>
                <c:pt idx="52">
                  <c:v>5.2</c:v>
                </c:pt>
                <c:pt idx="53">
                  <c:v>5.3</c:v>
                </c:pt>
                <c:pt idx="54">
                  <c:v>5.4</c:v>
                </c:pt>
                <c:pt idx="55">
                  <c:v>5.5</c:v>
                </c:pt>
                <c:pt idx="56">
                  <c:v>5.6</c:v>
                </c:pt>
                <c:pt idx="57">
                  <c:v>5.7</c:v>
                </c:pt>
                <c:pt idx="58">
                  <c:v>5.8</c:v>
                </c:pt>
                <c:pt idx="59">
                  <c:v>5.9</c:v>
                </c:pt>
                <c:pt idx="60">
                  <c:v>6.0</c:v>
                </c:pt>
                <c:pt idx="61">
                  <c:v>6.1</c:v>
                </c:pt>
                <c:pt idx="62">
                  <c:v>6.2</c:v>
                </c:pt>
                <c:pt idx="63">
                  <c:v>6.3</c:v>
                </c:pt>
                <c:pt idx="64">
                  <c:v>6.4</c:v>
                </c:pt>
                <c:pt idx="65">
                  <c:v>6.5</c:v>
                </c:pt>
                <c:pt idx="66">
                  <c:v>6.6</c:v>
                </c:pt>
                <c:pt idx="67">
                  <c:v>6.7</c:v>
                </c:pt>
                <c:pt idx="68">
                  <c:v>6.8</c:v>
                </c:pt>
                <c:pt idx="69">
                  <c:v>6.9</c:v>
                </c:pt>
                <c:pt idx="70">
                  <c:v>7.0</c:v>
                </c:pt>
                <c:pt idx="71">
                  <c:v>7.1</c:v>
                </c:pt>
                <c:pt idx="72">
                  <c:v>7.2</c:v>
                </c:pt>
                <c:pt idx="73">
                  <c:v>7.3</c:v>
                </c:pt>
                <c:pt idx="74">
                  <c:v>7.4</c:v>
                </c:pt>
                <c:pt idx="75">
                  <c:v>7.5</c:v>
                </c:pt>
                <c:pt idx="76">
                  <c:v>7.6</c:v>
                </c:pt>
                <c:pt idx="77">
                  <c:v>7.7</c:v>
                </c:pt>
                <c:pt idx="78">
                  <c:v>7.8</c:v>
                </c:pt>
                <c:pt idx="79">
                  <c:v>7.9</c:v>
                </c:pt>
                <c:pt idx="80">
                  <c:v>8.0</c:v>
                </c:pt>
                <c:pt idx="81">
                  <c:v>8.1</c:v>
                </c:pt>
                <c:pt idx="82">
                  <c:v>8.200000000000001</c:v>
                </c:pt>
                <c:pt idx="83">
                  <c:v>8.3</c:v>
                </c:pt>
                <c:pt idx="84">
                  <c:v>8.4</c:v>
                </c:pt>
                <c:pt idx="85">
                  <c:v>8.5</c:v>
                </c:pt>
                <c:pt idx="86">
                  <c:v>8.6</c:v>
                </c:pt>
                <c:pt idx="87">
                  <c:v>8.700000000000001</c:v>
                </c:pt>
                <c:pt idx="88">
                  <c:v>8.8</c:v>
                </c:pt>
                <c:pt idx="89">
                  <c:v>8.9</c:v>
                </c:pt>
                <c:pt idx="90">
                  <c:v>9.0</c:v>
                </c:pt>
                <c:pt idx="91">
                  <c:v>9.1</c:v>
                </c:pt>
                <c:pt idx="92">
                  <c:v>9.200000000000001</c:v>
                </c:pt>
                <c:pt idx="93">
                  <c:v>9.3</c:v>
                </c:pt>
                <c:pt idx="94">
                  <c:v>9.4</c:v>
                </c:pt>
                <c:pt idx="95">
                  <c:v>9.5</c:v>
                </c:pt>
                <c:pt idx="96">
                  <c:v>9.6</c:v>
                </c:pt>
                <c:pt idx="97">
                  <c:v>9.700000000000001</c:v>
                </c:pt>
                <c:pt idx="98">
                  <c:v>9.8</c:v>
                </c:pt>
                <c:pt idx="99">
                  <c:v>9.9</c:v>
                </c:pt>
                <c:pt idx="100">
                  <c:v>10.0</c:v>
                </c:pt>
                <c:pt idx="101">
                  <c:v>10.1</c:v>
                </c:pt>
                <c:pt idx="102">
                  <c:v>10.2</c:v>
                </c:pt>
                <c:pt idx="103">
                  <c:v>10.3</c:v>
                </c:pt>
                <c:pt idx="104">
                  <c:v>10.4</c:v>
                </c:pt>
                <c:pt idx="105">
                  <c:v>10.5</c:v>
                </c:pt>
                <c:pt idx="106">
                  <c:v>10.6</c:v>
                </c:pt>
                <c:pt idx="107">
                  <c:v>10.7</c:v>
                </c:pt>
                <c:pt idx="108">
                  <c:v>10.8</c:v>
                </c:pt>
                <c:pt idx="109">
                  <c:v>10.9</c:v>
                </c:pt>
                <c:pt idx="110">
                  <c:v>11.0</c:v>
                </c:pt>
                <c:pt idx="111">
                  <c:v>11.1</c:v>
                </c:pt>
                <c:pt idx="112">
                  <c:v>11.2</c:v>
                </c:pt>
                <c:pt idx="113">
                  <c:v>11.3</c:v>
                </c:pt>
                <c:pt idx="114">
                  <c:v>11.4</c:v>
                </c:pt>
                <c:pt idx="115">
                  <c:v>11.5</c:v>
                </c:pt>
                <c:pt idx="116">
                  <c:v>11.6</c:v>
                </c:pt>
                <c:pt idx="117">
                  <c:v>11.7</c:v>
                </c:pt>
                <c:pt idx="118">
                  <c:v>11.8</c:v>
                </c:pt>
                <c:pt idx="119">
                  <c:v>11.9</c:v>
                </c:pt>
                <c:pt idx="120">
                  <c:v>12.0</c:v>
                </c:pt>
                <c:pt idx="121">
                  <c:v>12.1</c:v>
                </c:pt>
                <c:pt idx="122">
                  <c:v>12.2</c:v>
                </c:pt>
                <c:pt idx="123">
                  <c:v>12.3</c:v>
                </c:pt>
                <c:pt idx="124">
                  <c:v>12.4</c:v>
                </c:pt>
                <c:pt idx="125">
                  <c:v>12.5</c:v>
                </c:pt>
                <c:pt idx="126">
                  <c:v>12.6</c:v>
                </c:pt>
                <c:pt idx="127">
                  <c:v>12.7</c:v>
                </c:pt>
                <c:pt idx="128">
                  <c:v>12.8</c:v>
                </c:pt>
                <c:pt idx="129">
                  <c:v>12.9</c:v>
                </c:pt>
                <c:pt idx="130">
                  <c:v>13.0</c:v>
                </c:pt>
                <c:pt idx="131">
                  <c:v>13.1</c:v>
                </c:pt>
                <c:pt idx="132">
                  <c:v>13.2</c:v>
                </c:pt>
                <c:pt idx="133">
                  <c:v>13.3</c:v>
                </c:pt>
                <c:pt idx="134">
                  <c:v>13.4</c:v>
                </c:pt>
                <c:pt idx="135">
                  <c:v>13.5</c:v>
                </c:pt>
                <c:pt idx="136">
                  <c:v>13.6</c:v>
                </c:pt>
                <c:pt idx="137">
                  <c:v>13.7</c:v>
                </c:pt>
                <c:pt idx="138">
                  <c:v>13.8</c:v>
                </c:pt>
                <c:pt idx="139">
                  <c:v>13.9</c:v>
                </c:pt>
                <c:pt idx="140">
                  <c:v>14.0</c:v>
                </c:pt>
                <c:pt idx="141">
                  <c:v>14.1</c:v>
                </c:pt>
                <c:pt idx="142">
                  <c:v>14.2</c:v>
                </c:pt>
                <c:pt idx="143">
                  <c:v>14.3</c:v>
                </c:pt>
                <c:pt idx="144">
                  <c:v>14.4</c:v>
                </c:pt>
                <c:pt idx="145">
                  <c:v>14.5</c:v>
                </c:pt>
                <c:pt idx="146">
                  <c:v>14.6</c:v>
                </c:pt>
                <c:pt idx="147">
                  <c:v>14.7</c:v>
                </c:pt>
                <c:pt idx="148">
                  <c:v>14.8</c:v>
                </c:pt>
                <c:pt idx="149">
                  <c:v>14.9</c:v>
                </c:pt>
                <c:pt idx="150">
                  <c:v>15.0</c:v>
                </c:pt>
                <c:pt idx="151">
                  <c:v>15.1</c:v>
                </c:pt>
                <c:pt idx="152">
                  <c:v>15.2</c:v>
                </c:pt>
                <c:pt idx="153">
                  <c:v>15.3</c:v>
                </c:pt>
                <c:pt idx="154">
                  <c:v>15.4</c:v>
                </c:pt>
                <c:pt idx="155">
                  <c:v>15.5</c:v>
                </c:pt>
                <c:pt idx="156">
                  <c:v>15.6</c:v>
                </c:pt>
                <c:pt idx="157">
                  <c:v>15.7</c:v>
                </c:pt>
                <c:pt idx="158">
                  <c:v>15.8</c:v>
                </c:pt>
                <c:pt idx="159">
                  <c:v>15.9</c:v>
                </c:pt>
                <c:pt idx="160">
                  <c:v>16.0</c:v>
                </c:pt>
                <c:pt idx="161">
                  <c:v>16.1</c:v>
                </c:pt>
                <c:pt idx="162">
                  <c:v>16.2</c:v>
                </c:pt>
                <c:pt idx="163">
                  <c:v>16.3</c:v>
                </c:pt>
                <c:pt idx="164">
                  <c:v>16.4</c:v>
                </c:pt>
                <c:pt idx="165">
                  <c:v>16.5</c:v>
                </c:pt>
                <c:pt idx="166">
                  <c:v>16.6</c:v>
                </c:pt>
                <c:pt idx="167">
                  <c:v>16.7</c:v>
                </c:pt>
                <c:pt idx="168">
                  <c:v>16.8</c:v>
                </c:pt>
                <c:pt idx="169">
                  <c:v>16.9</c:v>
                </c:pt>
                <c:pt idx="170">
                  <c:v>17.0</c:v>
                </c:pt>
                <c:pt idx="171">
                  <c:v>17.1</c:v>
                </c:pt>
                <c:pt idx="172">
                  <c:v>17.2</c:v>
                </c:pt>
                <c:pt idx="173">
                  <c:v>17.3</c:v>
                </c:pt>
                <c:pt idx="174">
                  <c:v>17.4</c:v>
                </c:pt>
                <c:pt idx="175">
                  <c:v>17.5</c:v>
                </c:pt>
                <c:pt idx="176">
                  <c:v>17.6</c:v>
                </c:pt>
                <c:pt idx="177">
                  <c:v>17.7</c:v>
                </c:pt>
                <c:pt idx="178">
                  <c:v>17.8</c:v>
                </c:pt>
                <c:pt idx="179">
                  <c:v>17.9</c:v>
                </c:pt>
                <c:pt idx="180">
                  <c:v>18.0</c:v>
                </c:pt>
                <c:pt idx="181">
                  <c:v>18.1</c:v>
                </c:pt>
                <c:pt idx="182">
                  <c:v>18.2</c:v>
                </c:pt>
                <c:pt idx="183">
                  <c:v>18.3</c:v>
                </c:pt>
                <c:pt idx="184">
                  <c:v>18.4</c:v>
                </c:pt>
                <c:pt idx="185">
                  <c:v>18.5</c:v>
                </c:pt>
                <c:pt idx="186">
                  <c:v>18.6</c:v>
                </c:pt>
                <c:pt idx="187">
                  <c:v>18.7</c:v>
                </c:pt>
                <c:pt idx="188">
                  <c:v>18.8</c:v>
                </c:pt>
                <c:pt idx="189">
                  <c:v>18.9</c:v>
                </c:pt>
                <c:pt idx="190">
                  <c:v>19.0</c:v>
                </c:pt>
                <c:pt idx="191">
                  <c:v>19.1</c:v>
                </c:pt>
                <c:pt idx="192">
                  <c:v>19.2</c:v>
                </c:pt>
                <c:pt idx="193">
                  <c:v>19.3</c:v>
                </c:pt>
                <c:pt idx="194">
                  <c:v>19.4</c:v>
                </c:pt>
                <c:pt idx="195">
                  <c:v>19.5</c:v>
                </c:pt>
                <c:pt idx="196">
                  <c:v>19.6</c:v>
                </c:pt>
                <c:pt idx="197">
                  <c:v>19.7</c:v>
                </c:pt>
                <c:pt idx="198">
                  <c:v>19.8</c:v>
                </c:pt>
                <c:pt idx="199">
                  <c:v>19.9</c:v>
                </c:pt>
                <c:pt idx="200">
                  <c:v>20.0</c:v>
                </c:pt>
                <c:pt idx="201">
                  <c:v>20.1</c:v>
                </c:pt>
                <c:pt idx="202">
                  <c:v>20.2</c:v>
                </c:pt>
                <c:pt idx="203">
                  <c:v>20.3</c:v>
                </c:pt>
                <c:pt idx="204">
                  <c:v>20.4</c:v>
                </c:pt>
                <c:pt idx="205">
                  <c:v>20.5</c:v>
                </c:pt>
                <c:pt idx="206">
                  <c:v>20.6</c:v>
                </c:pt>
                <c:pt idx="207">
                  <c:v>20.7</c:v>
                </c:pt>
                <c:pt idx="208">
                  <c:v>20.8</c:v>
                </c:pt>
                <c:pt idx="209">
                  <c:v>20.9</c:v>
                </c:pt>
                <c:pt idx="210">
                  <c:v>21.0</c:v>
                </c:pt>
                <c:pt idx="211">
                  <c:v>21.1</c:v>
                </c:pt>
                <c:pt idx="212">
                  <c:v>21.2</c:v>
                </c:pt>
                <c:pt idx="213">
                  <c:v>21.3</c:v>
                </c:pt>
                <c:pt idx="214">
                  <c:v>21.4</c:v>
                </c:pt>
                <c:pt idx="215">
                  <c:v>21.5</c:v>
                </c:pt>
                <c:pt idx="216">
                  <c:v>21.6</c:v>
                </c:pt>
                <c:pt idx="217">
                  <c:v>21.7</c:v>
                </c:pt>
                <c:pt idx="218">
                  <c:v>21.8</c:v>
                </c:pt>
                <c:pt idx="219">
                  <c:v>21.9</c:v>
                </c:pt>
                <c:pt idx="220">
                  <c:v>22.0</c:v>
                </c:pt>
                <c:pt idx="221">
                  <c:v>22.1</c:v>
                </c:pt>
                <c:pt idx="222">
                  <c:v>22.2</c:v>
                </c:pt>
                <c:pt idx="223">
                  <c:v>22.3</c:v>
                </c:pt>
                <c:pt idx="224">
                  <c:v>22.4</c:v>
                </c:pt>
                <c:pt idx="225">
                  <c:v>22.5</c:v>
                </c:pt>
                <c:pt idx="226">
                  <c:v>22.6</c:v>
                </c:pt>
                <c:pt idx="227">
                  <c:v>22.7</c:v>
                </c:pt>
                <c:pt idx="228">
                  <c:v>22.8</c:v>
                </c:pt>
                <c:pt idx="229">
                  <c:v>22.9</c:v>
                </c:pt>
                <c:pt idx="230">
                  <c:v>23.0</c:v>
                </c:pt>
                <c:pt idx="231">
                  <c:v>23.1</c:v>
                </c:pt>
                <c:pt idx="232">
                  <c:v>23.2</c:v>
                </c:pt>
                <c:pt idx="233">
                  <c:v>23.3</c:v>
                </c:pt>
                <c:pt idx="234">
                  <c:v>23.4</c:v>
                </c:pt>
                <c:pt idx="235">
                  <c:v>23.5</c:v>
                </c:pt>
                <c:pt idx="236">
                  <c:v>23.6</c:v>
                </c:pt>
                <c:pt idx="237">
                  <c:v>23.7</c:v>
                </c:pt>
                <c:pt idx="238">
                  <c:v>23.8</c:v>
                </c:pt>
                <c:pt idx="239">
                  <c:v>23.9</c:v>
                </c:pt>
                <c:pt idx="240">
                  <c:v>24.0</c:v>
                </c:pt>
                <c:pt idx="241">
                  <c:v>24.1</c:v>
                </c:pt>
                <c:pt idx="242">
                  <c:v>24.2</c:v>
                </c:pt>
                <c:pt idx="243">
                  <c:v>24.3</c:v>
                </c:pt>
                <c:pt idx="244">
                  <c:v>24.4</c:v>
                </c:pt>
                <c:pt idx="245">
                  <c:v>24.5</c:v>
                </c:pt>
                <c:pt idx="246">
                  <c:v>24.6</c:v>
                </c:pt>
                <c:pt idx="247">
                  <c:v>24.7</c:v>
                </c:pt>
                <c:pt idx="248">
                  <c:v>24.8</c:v>
                </c:pt>
                <c:pt idx="249">
                  <c:v>24.9</c:v>
                </c:pt>
                <c:pt idx="250">
                  <c:v>25.0</c:v>
                </c:pt>
                <c:pt idx="251">
                  <c:v>25.1</c:v>
                </c:pt>
                <c:pt idx="252">
                  <c:v>25.2</c:v>
                </c:pt>
                <c:pt idx="253">
                  <c:v>25.3</c:v>
                </c:pt>
                <c:pt idx="254">
                  <c:v>25.4</c:v>
                </c:pt>
                <c:pt idx="255">
                  <c:v>25.5</c:v>
                </c:pt>
                <c:pt idx="256">
                  <c:v>25.6</c:v>
                </c:pt>
                <c:pt idx="257">
                  <c:v>25.7</c:v>
                </c:pt>
                <c:pt idx="258">
                  <c:v>25.8</c:v>
                </c:pt>
                <c:pt idx="259">
                  <c:v>25.9</c:v>
                </c:pt>
                <c:pt idx="260">
                  <c:v>26.0</c:v>
                </c:pt>
                <c:pt idx="261">
                  <c:v>26.1</c:v>
                </c:pt>
                <c:pt idx="262">
                  <c:v>26.2</c:v>
                </c:pt>
                <c:pt idx="263">
                  <c:v>26.3</c:v>
                </c:pt>
                <c:pt idx="264">
                  <c:v>26.4</c:v>
                </c:pt>
                <c:pt idx="265">
                  <c:v>26.5</c:v>
                </c:pt>
                <c:pt idx="266">
                  <c:v>26.6</c:v>
                </c:pt>
                <c:pt idx="267">
                  <c:v>26.7</c:v>
                </c:pt>
                <c:pt idx="268">
                  <c:v>26.8</c:v>
                </c:pt>
                <c:pt idx="269">
                  <c:v>26.9</c:v>
                </c:pt>
                <c:pt idx="270">
                  <c:v>27.0</c:v>
                </c:pt>
                <c:pt idx="271">
                  <c:v>27.1</c:v>
                </c:pt>
                <c:pt idx="272">
                  <c:v>27.2</c:v>
                </c:pt>
                <c:pt idx="273">
                  <c:v>27.3</c:v>
                </c:pt>
                <c:pt idx="274">
                  <c:v>27.4</c:v>
                </c:pt>
                <c:pt idx="275">
                  <c:v>27.5</c:v>
                </c:pt>
                <c:pt idx="276">
                  <c:v>27.6</c:v>
                </c:pt>
                <c:pt idx="277">
                  <c:v>27.7</c:v>
                </c:pt>
                <c:pt idx="278">
                  <c:v>27.8</c:v>
                </c:pt>
                <c:pt idx="279">
                  <c:v>27.9</c:v>
                </c:pt>
                <c:pt idx="280">
                  <c:v>28.0</c:v>
                </c:pt>
                <c:pt idx="281">
                  <c:v>28.1</c:v>
                </c:pt>
                <c:pt idx="282">
                  <c:v>28.2</c:v>
                </c:pt>
                <c:pt idx="283">
                  <c:v>28.3</c:v>
                </c:pt>
                <c:pt idx="284">
                  <c:v>28.4</c:v>
                </c:pt>
                <c:pt idx="285">
                  <c:v>28.5</c:v>
                </c:pt>
                <c:pt idx="286">
                  <c:v>28.6</c:v>
                </c:pt>
                <c:pt idx="287">
                  <c:v>28.7</c:v>
                </c:pt>
                <c:pt idx="288">
                  <c:v>28.8</c:v>
                </c:pt>
                <c:pt idx="289">
                  <c:v>28.9</c:v>
                </c:pt>
                <c:pt idx="290">
                  <c:v>29.0</c:v>
                </c:pt>
                <c:pt idx="291">
                  <c:v>29.1</c:v>
                </c:pt>
                <c:pt idx="292">
                  <c:v>29.2</c:v>
                </c:pt>
                <c:pt idx="293">
                  <c:v>29.3</c:v>
                </c:pt>
                <c:pt idx="294">
                  <c:v>29.4</c:v>
                </c:pt>
                <c:pt idx="295">
                  <c:v>29.5</c:v>
                </c:pt>
                <c:pt idx="296">
                  <c:v>29.6</c:v>
                </c:pt>
                <c:pt idx="297">
                  <c:v>29.7</c:v>
                </c:pt>
                <c:pt idx="298">
                  <c:v>29.8</c:v>
                </c:pt>
                <c:pt idx="299">
                  <c:v>29.9</c:v>
                </c:pt>
                <c:pt idx="300">
                  <c:v>30.0</c:v>
                </c:pt>
              </c:numCache>
            </c:numRef>
          </c:xVal>
          <c:yVal>
            <c:numRef>
              <c:f>Sheet3!$G$2:$G$302</c:f>
              <c:numCache>
                <c:formatCode>General</c:formatCode>
                <c:ptCount val="301"/>
                <c:pt idx="0">
                  <c:v>0.92</c:v>
                </c:pt>
                <c:pt idx="1">
                  <c:v>0.904</c:v>
                </c:pt>
                <c:pt idx="2">
                  <c:v>0.888</c:v>
                </c:pt>
                <c:pt idx="3">
                  <c:v>0.872</c:v>
                </c:pt>
                <c:pt idx="4">
                  <c:v>0.856</c:v>
                </c:pt>
                <c:pt idx="5">
                  <c:v>0.84</c:v>
                </c:pt>
                <c:pt idx="6">
                  <c:v>0.824</c:v>
                </c:pt>
                <c:pt idx="7">
                  <c:v>0.808</c:v>
                </c:pt>
                <c:pt idx="8">
                  <c:v>0.792</c:v>
                </c:pt>
                <c:pt idx="9">
                  <c:v>0.776</c:v>
                </c:pt>
                <c:pt idx="10">
                  <c:v>0.76</c:v>
                </c:pt>
                <c:pt idx="11">
                  <c:v>0.74</c:v>
                </c:pt>
                <c:pt idx="12">
                  <c:v>0.72</c:v>
                </c:pt>
                <c:pt idx="13">
                  <c:v>0.7</c:v>
                </c:pt>
                <c:pt idx="14">
                  <c:v>0.68</c:v>
                </c:pt>
                <c:pt idx="15">
                  <c:v>0.66</c:v>
                </c:pt>
                <c:pt idx="16">
                  <c:v>0.64</c:v>
                </c:pt>
                <c:pt idx="17">
                  <c:v>0.62</c:v>
                </c:pt>
                <c:pt idx="18">
                  <c:v>0.6</c:v>
                </c:pt>
                <c:pt idx="19">
                  <c:v>0.58</c:v>
                </c:pt>
                <c:pt idx="20">
                  <c:v>0.56</c:v>
                </c:pt>
                <c:pt idx="21">
                  <c:v>0.546</c:v>
                </c:pt>
                <c:pt idx="22">
                  <c:v>0.532</c:v>
                </c:pt>
                <c:pt idx="23">
                  <c:v>0.518</c:v>
                </c:pt>
                <c:pt idx="24">
                  <c:v>0.504</c:v>
                </c:pt>
                <c:pt idx="25">
                  <c:v>0.49</c:v>
                </c:pt>
                <c:pt idx="26">
                  <c:v>0.476</c:v>
                </c:pt>
                <c:pt idx="27">
                  <c:v>0.462</c:v>
                </c:pt>
                <c:pt idx="28">
                  <c:v>0.448</c:v>
                </c:pt>
                <c:pt idx="29">
                  <c:v>0.434</c:v>
                </c:pt>
                <c:pt idx="30">
                  <c:v>0.42</c:v>
                </c:pt>
                <c:pt idx="31">
                  <c:v>0.41</c:v>
                </c:pt>
                <c:pt idx="32">
                  <c:v>0.4</c:v>
                </c:pt>
                <c:pt idx="33">
                  <c:v>0.39</c:v>
                </c:pt>
                <c:pt idx="34">
                  <c:v>0.38</c:v>
                </c:pt>
                <c:pt idx="35">
                  <c:v>0.37</c:v>
                </c:pt>
                <c:pt idx="36">
                  <c:v>0.36</c:v>
                </c:pt>
                <c:pt idx="37">
                  <c:v>0.35</c:v>
                </c:pt>
                <c:pt idx="38">
                  <c:v>0.34</c:v>
                </c:pt>
                <c:pt idx="39">
                  <c:v>0.33</c:v>
                </c:pt>
                <c:pt idx="40">
                  <c:v>0.32</c:v>
                </c:pt>
                <c:pt idx="41">
                  <c:v>0.313</c:v>
                </c:pt>
                <c:pt idx="42">
                  <c:v>0.306</c:v>
                </c:pt>
                <c:pt idx="43">
                  <c:v>0.299</c:v>
                </c:pt>
                <c:pt idx="44">
                  <c:v>0.292</c:v>
                </c:pt>
                <c:pt idx="45">
                  <c:v>0.285</c:v>
                </c:pt>
                <c:pt idx="46">
                  <c:v>0.278</c:v>
                </c:pt>
                <c:pt idx="47">
                  <c:v>0.271</c:v>
                </c:pt>
                <c:pt idx="48">
                  <c:v>0.264</c:v>
                </c:pt>
                <c:pt idx="49">
                  <c:v>0.257</c:v>
                </c:pt>
                <c:pt idx="50">
                  <c:v>0.25</c:v>
                </c:pt>
                <c:pt idx="51">
                  <c:v>0.244</c:v>
                </c:pt>
                <c:pt idx="52">
                  <c:v>0.238</c:v>
                </c:pt>
                <c:pt idx="53">
                  <c:v>0.232</c:v>
                </c:pt>
                <c:pt idx="54">
                  <c:v>0.226</c:v>
                </c:pt>
                <c:pt idx="55">
                  <c:v>0.22</c:v>
                </c:pt>
                <c:pt idx="56">
                  <c:v>0.214</c:v>
                </c:pt>
                <c:pt idx="57">
                  <c:v>0.208</c:v>
                </c:pt>
                <c:pt idx="58">
                  <c:v>0.202</c:v>
                </c:pt>
                <c:pt idx="59">
                  <c:v>0.196</c:v>
                </c:pt>
                <c:pt idx="60">
                  <c:v>0.19</c:v>
                </c:pt>
                <c:pt idx="61">
                  <c:v>0.1835</c:v>
                </c:pt>
                <c:pt idx="62">
                  <c:v>0.177</c:v>
                </c:pt>
                <c:pt idx="63">
                  <c:v>0.1705</c:v>
                </c:pt>
                <c:pt idx="64">
                  <c:v>0.164</c:v>
                </c:pt>
                <c:pt idx="65">
                  <c:v>0.1575</c:v>
                </c:pt>
                <c:pt idx="66">
                  <c:v>0.151</c:v>
                </c:pt>
                <c:pt idx="67">
                  <c:v>0.1445</c:v>
                </c:pt>
                <c:pt idx="68">
                  <c:v>0.138</c:v>
                </c:pt>
                <c:pt idx="69">
                  <c:v>0.1315</c:v>
                </c:pt>
                <c:pt idx="70">
                  <c:v>0.125</c:v>
                </c:pt>
                <c:pt idx="71">
                  <c:v>0.1205</c:v>
                </c:pt>
                <c:pt idx="72">
                  <c:v>0.116</c:v>
                </c:pt>
                <c:pt idx="73">
                  <c:v>0.1115</c:v>
                </c:pt>
                <c:pt idx="74">
                  <c:v>0.107</c:v>
                </c:pt>
                <c:pt idx="75">
                  <c:v>0.1025</c:v>
                </c:pt>
                <c:pt idx="76">
                  <c:v>0.098</c:v>
                </c:pt>
                <c:pt idx="77">
                  <c:v>0.0935</c:v>
                </c:pt>
                <c:pt idx="78">
                  <c:v>0.089</c:v>
                </c:pt>
                <c:pt idx="79">
                  <c:v>0.0845</c:v>
                </c:pt>
                <c:pt idx="80">
                  <c:v>0.08</c:v>
                </c:pt>
                <c:pt idx="81">
                  <c:v>0.078</c:v>
                </c:pt>
                <c:pt idx="82">
                  <c:v>0.076</c:v>
                </c:pt>
                <c:pt idx="83">
                  <c:v>0.074</c:v>
                </c:pt>
                <c:pt idx="84">
                  <c:v>0.072</c:v>
                </c:pt>
                <c:pt idx="85">
                  <c:v>0.07</c:v>
                </c:pt>
                <c:pt idx="86">
                  <c:v>0.068</c:v>
                </c:pt>
                <c:pt idx="87">
                  <c:v>0.066</c:v>
                </c:pt>
                <c:pt idx="88">
                  <c:v>0.064</c:v>
                </c:pt>
                <c:pt idx="89">
                  <c:v>0.062</c:v>
                </c:pt>
                <c:pt idx="90">
                  <c:v>0.06</c:v>
                </c:pt>
                <c:pt idx="91">
                  <c:v>0.0558</c:v>
                </c:pt>
                <c:pt idx="92">
                  <c:v>0.0516</c:v>
                </c:pt>
                <c:pt idx="93">
                  <c:v>0.0474</c:v>
                </c:pt>
                <c:pt idx="94">
                  <c:v>0.0432</c:v>
                </c:pt>
                <c:pt idx="95">
                  <c:v>0.039</c:v>
                </c:pt>
                <c:pt idx="96">
                  <c:v>0.0347999999999999</c:v>
                </c:pt>
                <c:pt idx="97">
                  <c:v>0.0306</c:v>
                </c:pt>
                <c:pt idx="98">
                  <c:v>0.0264</c:v>
                </c:pt>
                <c:pt idx="99">
                  <c:v>0.0222</c:v>
                </c:pt>
                <c:pt idx="100">
                  <c:v>0.018</c:v>
                </c:pt>
                <c:pt idx="101">
                  <c:v>0.0178</c:v>
                </c:pt>
                <c:pt idx="102">
                  <c:v>0.0176</c:v>
                </c:pt>
                <c:pt idx="103">
                  <c:v>0.0174</c:v>
                </c:pt>
                <c:pt idx="104">
                  <c:v>0.0172</c:v>
                </c:pt>
                <c:pt idx="105">
                  <c:v>0.017</c:v>
                </c:pt>
                <c:pt idx="106">
                  <c:v>0.0168</c:v>
                </c:pt>
                <c:pt idx="107">
                  <c:v>0.0166</c:v>
                </c:pt>
                <c:pt idx="108">
                  <c:v>0.0164</c:v>
                </c:pt>
                <c:pt idx="109">
                  <c:v>0.0162</c:v>
                </c:pt>
                <c:pt idx="110">
                  <c:v>0.016</c:v>
                </c:pt>
                <c:pt idx="111">
                  <c:v>0.0158</c:v>
                </c:pt>
                <c:pt idx="112">
                  <c:v>0.0156</c:v>
                </c:pt>
                <c:pt idx="113">
                  <c:v>0.0154</c:v>
                </c:pt>
                <c:pt idx="114">
                  <c:v>0.0152</c:v>
                </c:pt>
                <c:pt idx="115">
                  <c:v>0.015</c:v>
                </c:pt>
                <c:pt idx="116">
                  <c:v>0.0148</c:v>
                </c:pt>
                <c:pt idx="117">
                  <c:v>0.0146</c:v>
                </c:pt>
                <c:pt idx="118">
                  <c:v>0.0144</c:v>
                </c:pt>
                <c:pt idx="119">
                  <c:v>0.0142</c:v>
                </c:pt>
                <c:pt idx="120">
                  <c:v>0.014</c:v>
                </c:pt>
                <c:pt idx="121">
                  <c:v>0.0138</c:v>
                </c:pt>
                <c:pt idx="122">
                  <c:v>0.0136</c:v>
                </c:pt>
                <c:pt idx="123">
                  <c:v>0.0134</c:v>
                </c:pt>
                <c:pt idx="124">
                  <c:v>0.0132</c:v>
                </c:pt>
                <c:pt idx="125">
                  <c:v>0.013</c:v>
                </c:pt>
                <c:pt idx="126">
                  <c:v>0.0128</c:v>
                </c:pt>
                <c:pt idx="127">
                  <c:v>0.0126</c:v>
                </c:pt>
                <c:pt idx="128">
                  <c:v>0.0124</c:v>
                </c:pt>
                <c:pt idx="129">
                  <c:v>0.0122</c:v>
                </c:pt>
                <c:pt idx="130">
                  <c:v>0.012</c:v>
                </c:pt>
                <c:pt idx="131">
                  <c:v>0.0118</c:v>
                </c:pt>
                <c:pt idx="132">
                  <c:v>0.0116</c:v>
                </c:pt>
                <c:pt idx="133">
                  <c:v>0.0114</c:v>
                </c:pt>
                <c:pt idx="134">
                  <c:v>0.0112</c:v>
                </c:pt>
                <c:pt idx="135">
                  <c:v>0.011</c:v>
                </c:pt>
                <c:pt idx="136">
                  <c:v>0.0108</c:v>
                </c:pt>
                <c:pt idx="137">
                  <c:v>0.0106</c:v>
                </c:pt>
                <c:pt idx="138">
                  <c:v>0.0104</c:v>
                </c:pt>
                <c:pt idx="139">
                  <c:v>0.0102</c:v>
                </c:pt>
                <c:pt idx="140">
                  <c:v>0.01</c:v>
                </c:pt>
                <c:pt idx="141">
                  <c:v>0.0098</c:v>
                </c:pt>
                <c:pt idx="142">
                  <c:v>0.0096</c:v>
                </c:pt>
                <c:pt idx="143">
                  <c:v>0.0094</c:v>
                </c:pt>
                <c:pt idx="144">
                  <c:v>0.0092</c:v>
                </c:pt>
                <c:pt idx="145">
                  <c:v>0.009</c:v>
                </c:pt>
                <c:pt idx="146">
                  <c:v>0.0088</c:v>
                </c:pt>
                <c:pt idx="147">
                  <c:v>0.0086</c:v>
                </c:pt>
                <c:pt idx="148">
                  <c:v>0.0084</c:v>
                </c:pt>
                <c:pt idx="149">
                  <c:v>0.0082</c:v>
                </c:pt>
                <c:pt idx="150">
                  <c:v>0.008</c:v>
                </c:pt>
                <c:pt idx="151">
                  <c:v>0.0079</c:v>
                </c:pt>
                <c:pt idx="152">
                  <c:v>0.0078</c:v>
                </c:pt>
                <c:pt idx="153">
                  <c:v>0.0077</c:v>
                </c:pt>
                <c:pt idx="154">
                  <c:v>0.0076</c:v>
                </c:pt>
                <c:pt idx="155">
                  <c:v>0.0075</c:v>
                </c:pt>
                <c:pt idx="156">
                  <c:v>0.0074</c:v>
                </c:pt>
                <c:pt idx="157">
                  <c:v>0.0073</c:v>
                </c:pt>
                <c:pt idx="158">
                  <c:v>0.0072</c:v>
                </c:pt>
                <c:pt idx="159">
                  <c:v>0.0071</c:v>
                </c:pt>
                <c:pt idx="160">
                  <c:v>0.007</c:v>
                </c:pt>
                <c:pt idx="161">
                  <c:v>0.0069</c:v>
                </c:pt>
                <c:pt idx="162">
                  <c:v>0.0068</c:v>
                </c:pt>
                <c:pt idx="163">
                  <c:v>0.0067</c:v>
                </c:pt>
                <c:pt idx="164">
                  <c:v>0.0066</c:v>
                </c:pt>
                <c:pt idx="165">
                  <c:v>0.0065</c:v>
                </c:pt>
                <c:pt idx="166">
                  <c:v>0.0064</c:v>
                </c:pt>
                <c:pt idx="167">
                  <c:v>0.0063</c:v>
                </c:pt>
                <c:pt idx="168">
                  <c:v>0.0062</c:v>
                </c:pt>
                <c:pt idx="169">
                  <c:v>0.0061</c:v>
                </c:pt>
                <c:pt idx="170">
                  <c:v>0.006</c:v>
                </c:pt>
                <c:pt idx="171">
                  <c:v>0.0059</c:v>
                </c:pt>
                <c:pt idx="172">
                  <c:v>0.0058</c:v>
                </c:pt>
                <c:pt idx="173">
                  <c:v>0.0057</c:v>
                </c:pt>
                <c:pt idx="174">
                  <c:v>0.0056</c:v>
                </c:pt>
                <c:pt idx="175">
                  <c:v>0.0055</c:v>
                </c:pt>
                <c:pt idx="176">
                  <c:v>0.0054</c:v>
                </c:pt>
                <c:pt idx="177">
                  <c:v>0.0053</c:v>
                </c:pt>
                <c:pt idx="178">
                  <c:v>0.0052</c:v>
                </c:pt>
                <c:pt idx="179">
                  <c:v>0.0051</c:v>
                </c:pt>
                <c:pt idx="180">
                  <c:v>0.005</c:v>
                </c:pt>
                <c:pt idx="181">
                  <c:v>0.005</c:v>
                </c:pt>
                <c:pt idx="182">
                  <c:v>0.005</c:v>
                </c:pt>
                <c:pt idx="183">
                  <c:v>0.005</c:v>
                </c:pt>
                <c:pt idx="184">
                  <c:v>0.005</c:v>
                </c:pt>
                <c:pt idx="185">
                  <c:v>0.005</c:v>
                </c:pt>
                <c:pt idx="186">
                  <c:v>0.005</c:v>
                </c:pt>
                <c:pt idx="187">
                  <c:v>0.005</c:v>
                </c:pt>
                <c:pt idx="188">
                  <c:v>0.005</c:v>
                </c:pt>
                <c:pt idx="189">
                  <c:v>0.005</c:v>
                </c:pt>
                <c:pt idx="190">
                  <c:v>0.005</c:v>
                </c:pt>
                <c:pt idx="191">
                  <c:v>0.0049</c:v>
                </c:pt>
                <c:pt idx="192">
                  <c:v>0.0048</c:v>
                </c:pt>
                <c:pt idx="193">
                  <c:v>0.0047</c:v>
                </c:pt>
                <c:pt idx="194">
                  <c:v>0.0046</c:v>
                </c:pt>
                <c:pt idx="195">
                  <c:v>0.0045</c:v>
                </c:pt>
                <c:pt idx="196">
                  <c:v>0.0044</c:v>
                </c:pt>
                <c:pt idx="197">
                  <c:v>0.0043</c:v>
                </c:pt>
                <c:pt idx="198">
                  <c:v>0.0042</c:v>
                </c:pt>
                <c:pt idx="199">
                  <c:v>0.0041</c:v>
                </c:pt>
                <c:pt idx="200">
                  <c:v>0.004</c:v>
                </c:pt>
                <c:pt idx="201">
                  <c:v>0.0039</c:v>
                </c:pt>
                <c:pt idx="202">
                  <c:v>0.0038</c:v>
                </c:pt>
                <c:pt idx="203">
                  <c:v>0.0037</c:v>
                </c:pt>
                <c:pt idx="204">
                  <c:v>0.0036</c:v>
                </c:pt>
                <c:pt idx="205">
                  <c:v>0.0035</c:v>
                </c:pt>
                <c:pt idx="206">
                  <c:v>0.0034</c:v>
                </c:pt>
                <c:pt idx="207">
                  <c:v>0.0033</c:v>
                </c:pt>
                <c:pt idx="208">
                  <c:v>0.0032</c:v>
                </c:pt>
                <c:pt idx="209">
                  <c:v>0.0031</c:v>
                </c:pt>
                <c:pt idx="210">
                  <c:v>0.003</c:v>
                </c:pt>
                <c:pt idx="211">
                  <c:v>0.0029</c:v>
                </c:pt>
                <c:pt idx="212">
                  <c:v>0.0028</c:v>
                </c:pt>
                <c:pt idx="213">
                  <c:v>0.0027</c:v>
                </c:pt>
                <c:pt idx="214">
                  <c:v>0.0026</c:v>
                </c:pt>
                <c:pt idx="215">
                  <c:v>0.0025</c:v>
                </c:pt>
                <c:pt idx="216">
                  <c:v>0.0024</c:v>
                </c:pt>
                <c:pt idx="217">
                  <c:v>0.0023</c:v>
                </c:pt>
                <c:pt idx="218">
                  <c:v>0.0022</c:v>
                </c:pt>
                <c:pt idx="219">
                  <c:v>0.0021</c:v>
                </c:pt>
                <c:pt idx="220">
                  <c:v>0.002</c:v>
                </c:pt>
                <c:pt idx="221">
                  <c:v>0.002</c:v>
                </c:pt>
                <c:pt idx="222">
                  <c:v>0.002</c:v>
                </c:pt>
                <c:pt idx="223">
                  <c:v>0.002</c:v>
                </c:pt>
                <c:pt idx="224">
                  <c:v>0.002</c:v>
                </c:pt>
                <c:pt idx="225">
                  <c:v>0.002</c:v>
                </c:pt>
                <c:pt idx="226">
                  <c:v>0.002</c:v>
                </c:pt>
                <c:pt idx="227">
                  <c:v>0.002</c:v>
                </c:pt>
                <c:pt idx="228">
                  <c:v>0.002</c:v>
                </c:pt>
                <c:pt idx="229">
                  <c:v>0.002</c:v>
                </c:pt>
                <c:pt idx="230">
                  <c:v>0.002</c:v>
                </c:pt>
                <c:pt idx="231">
                  <c:v>0.0019</c:v>
                </c:pt>
                <c:pt idx="232">
                  <c:v>0.0018</c:v>
                </c:pt>
                <c:pt idx="233">
                  <c:v>0.0017</c:v>
                </c:pt>
                <c:pt idx="234">
                  <c:v>0.0016</c:v>
                </c:pt>
                <c:pt idx="235">
                  <c:v>0.0015</c:v>
                </c:pt>
                <c:pt idx="236">
                  <c:v>0.0014</c:v>
                </c:pt>
                <c:pt idx="237">
                  <c:v>0.0013</c:v>
                </c:pt>
                <c:pt idx="238">
                  <c:v>0.0012</c:v>
                </c:pt>
                <c:pt idx="239">
                  <c:v>0.0011</c:v>
                </c:pt>
                <c:pt idx="240">
                  <c:v>0.001</c:v>
                </c:pt>
                <c:pt idx="241">
                  <c:v>0.000899999999999999</c:v>
                </c:pt>
                <c:pt idx="242">
                  <c:v>0.000799999999999997</c:v>
                </c:pt>
                <c:pt idx="243">
                  <c:v>0.000699999999999999</c:v>
                </c:pt>
                <c:pt idx="244">
                  <c:v>0.000599999999999998</c:v>
                </c:pt>
                <c:pt idx="245">
                  <c:v>0.0005</c:v>
                </c:pt>
                <c:pt idx="246">
                  <c:v>0.000399999999999999</c:v>
                </c:pt>
                <c:pt idx="247">
                  <c:v>0.000299999999999997</c:v>
                </c:pt>
                <c:pt idx="248">
                  <c:v>0.000199999999999999</c:v>
                </c:pt>
                <c:pt idx="249">
                  <c:v>9.9999999999998E-5</c:v>
                </c:pt>
                <c:pt idx="250">
                  <c:v>0.0</c:v>
                </c:pt>
                <c:pt idx="251">
                  <c:v>0.0</c:v>
                </c:pt>
                <c:pt idx="252">
                  <c:v>0.0</c:v>
                </c:pt>
                <c:pt idx="253">
                  <c:v>0.0</c:v>
                </c:pt>
                <c:pt idx="254">
                  <c:v>0.0</c:v>
                </c:pt>
                <c:pt idx="255">
                  <c:v>0.0</c:v>
                </c:pt>
                <c:pt idx="256">
                  <c:v>0.0</c:v>
                </c:pt>
                <c:pt idx="257">
                  <c:v>0.0</c:v>
                </c:pt>
                <c:pt idx="258">
                  <c:v>0.0</c:v>
                </c:pt>
                <c:pt idx="259">
                  <c:v>0.0</c:v>
                </c:pt>
                <c:pt idx="260">
                  <c:v>0.0</c:v>
                </c:pt>
                <c:pt idx="261">
                  <c:v>0.0</c:v>
                </c:pt>
                <c:pt idx="262">
                  <c:v>0.0</c:v>
                </c:pt>
                <c:pt idx="263">
                  <c:v>0.0</c:v>
                </c:pt>
                <c:pt idx="264">
                  <c:v>0.0</c:v>
                </c:pt>
                <c:pt idx="265">
                  <c:v>0.0</c:v>
                </c:pt>
                <c:pt idx="266">
                  <c:v>0.0</c:v>
                </c:pt>
                <c:pt idx="267">
                  <c:v>0.0</c:v>
                </c:pt>
                <c:pt idx="268">
                  <c:v>0.0</c:v>
                </c:pt>
                <c:pt idx="269">
                  <c:v>0.0</c:v>
                </c:pt>
                <c:pt idx="270">
                  <c:v>0.0</c:v>
                </c:pt>
                <c:pt idx="271">
                  <c:v>0.0</c:v>
                </c:pt>
                <c:pt idx="272">
                  <c:v>0.0</c:v>
                </c:pt>
                <c:pt idx="273">
                  <c:v>0.0</c:v>
                </c:pt>
                <c:pt idx="274">
                  <c:v>0.0</c:v>
                </c:pt>
                <c:pt idx="275">
                  <c:v>0.0</c:v>
                </c:pt>
                <c:pt idx="276">
                  <c:v>0.0</c:v>
                </c:pt>
                <c:pt idx="277">
                  <c:v>0.0</c:v>
                </c:pt>
                <c:pt idx="278">
                  <c:v>0.0</c:v>
                </c:pt>
                <c:pt idx="279">
                  <c:v>0.0</c:v>
                </c:pt>
                <c:pt idx="280">
                  <c:v>0.0</c:v>
                </c:pt>
                <c:pt idx="281">
                  <c:v>0.0</c:v>
                </c:pt>
                <c:pt idx="282">
                  <c:v>0.0</c:v>
                </c:pt>
                <c:pt idx="283">
                  <c:v>0.0</c:v>
                </c:pt>
                <c:pt idx="284">
                  <c:v>0.0</c:v>
                </c:pt>
                <c:pt idx="285">
                  <c:v>0.0</c:v>
                </c:pt>
                <c:pt idx="286">
                  <c:v>0.0</c:v>
                </c:pt>
                <c:pt idx="287">
                  <c:v>0.0</c:v>
                </c:pt>
                <c:pt idx="288">
                  <c:v>0.0</c:v>
                </c:pt>
                <c:pt idx="289">
                  <c:v>0.0</c:v>
                </c:pt>
                <c:pt idx="290">
                  <c:v>0.0</c:v>
                </c:pt>
                <c:pt idx="291">
                  <c:v>0.0</c:v>
                </c:pt>
                <c:pt idx="292">
                  <c:v>0.0</c:v>
                </c:pt>
                <c:pt idx="293">
                  <c:v>0.0</c:v>
                </c:pt>
                <c:pt idx="294">
                  <c:v>0.0</c:v>
                </c:pt>
                <c:pt idx="295">
                  <c:v>0.0</c:v>
                </c:pt>
                <c:pt idx="296">
                  <c:v>0.0</c:v>
                </c:pt>
                <c:pt idx="297">
                  <c:v>0.0</c:v>
                </c:pt>
                <c:pt idx="298">
                  <c:v>0.0</c:v>
                </c:pt>
                <c:pt idx="299">
                  <c:v>0.0</c:v>
                </c:pt>
                <c:pt idx="300">
                  <c:v>0.0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20277656"/>
        <c:axId val="-2018806616"/>
      </c:scatterChart>
      <c:valAx>
        <c:axId val="-2020277656"/>
        <c:scaling>
          <c:orientation val="minMax"/>
          <c:max val="30.0"/>
        </c:scaling>
        <c:delete val="0"/>
        <c:axPos val="b"/>
        <c:majorGridlines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sz="1400"/>
                  <a:t>Payback Period (Years)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crossAx val="-2018806616"/>
        <c:crosses val="autoZero"/>
        <c:crossBetween val="midCat"/>
      </c:valAx>
      <c:valAx>
        <c:axId val="-2018806616"/>
        <c:scaling>
          <c:orientation val="minMax"/>
          <c:min val="0.0"/>
        </c:scaling>
        <c:delete val="0"/>
        <c:axPos val="l"/>
        <c:majorGridlines/>
        <c:numFmt formatCode="0%" sourceLinked="0"/>
        <c:majorTickMark val="out"/>
        <c:minorTickMark val="none"/>
        <c:tickLblPos val="nextTo"/>
        <c:crossAx val="-2020277656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478873578302712"/>
          <c:y val="0.262075990501187"/>
          <c:w val="0.440570866141732"/>
          <c:h val="0.240398387701537"/>
        </c:manualLayout>
      </c:layout>
      <c:overlay val="0"/>
      <c:spPr>
        <a:solidFill>
          <a:schemeClr val="bg1"/>
        </a:solidFill>
      </c:spPr>
    </c:legend>
    <c:plotVisOnly val="1"/>
    <c:dispBlanksAs val="gap"/>
    <c:showDLblsOverMax val="0"/>
  </c:chart>
  <c:externalData r:id="rId1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1-12T13:46:45.034" idx="6">
    <p:pos x="10" y="10"/>
    <p:text>dGen and dWind and used interchangeably throughout the document, which could be confusing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5-11-12T13:43:40.841" idx="2">
    <p:pos x="157" y="1116"/>
    <p:text>I think the main thing to highlight here is we've created some plausible future turbines performance curves, but the uncertainty is when/if they will become viable technologies. And we can never know that, which is why they are explored through scenario analysis</p:text>
  </p:cm>
  <p:cm authorId="0" dt="2015-11-12T13:44:20.926" idx="3">
    <p:pos x="93" y="1709"/>
    <p:text>I don't know how anyone could possibly improve this... it's as thorough as possible for an emerging industry</p:text>
  </p:cm>
  <p:cm authorId="0" dt="2015-11-12T13:44:50.723" idx="4">
    <p:pos x="145" y="2014"/>
    <p:text>See comment #2--less about what the cost floors are then what are plausible reduction pathways</p:text>
  </p:cm>
  <p:cm authorId="0" dt="2015-11-12T13:45:46.274" idx="5">
    <p:pos x="98" y="3248"/>
    <p:text>Recommend changing this to medium or low. We use finance rates that aren't reflective of current  practice since no better data exists</p:tex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430CC7-8C13-4D51-BC46-B95A4AC4A04B}" type="datetimeFigureOut">
              <a:rPr lang="en-US" smtClean="0"/>
              <a:pPr/>
              <a:t>11/13/15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D645B7-0B3A-4239-8069-075A43B72B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87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good point to stop and ensure that DOE has no other questions about basic model dynamics.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36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good point to stop and ensure that DOE has no other questions about basic model dynamics.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367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0605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Current generic curves are based on a representative currently available turbine.</a:t>
            </a:r>
            <a:r>
              <a:rPr lang="en-US" baseline="0" dirty="0" smtClean="0"/>
              <a:t> Ration of area to rating used and efficiency adjusted till AEP matched turbine selected at 5.5 m/s. Power level capped at rating.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36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</a:t>
            </a:r>
          </a:p>
          <a:p>
            <a:endParaRPr lang="en-US" dirty="0" smtClean="0"/>
          </a:p>
          <a:p>
            <a:r>
              <a:rPr lang="en-US" dirty="0" smtClean="0"/>
              <a:t>Empirical</a:t>
            </a:r>
            <a:r>
              <a:rPr lang="en-US" baseline="0" dirty="0" smtClean="0"/>
              <a:t>  = based on data</a:t>
            </a:r>
          </a:p>
          <a:p>
            <a:r>
              <a:rPr lang="en-US" baseline="0" dirty="0" smtClean="0"/>
              <a:t>Empirical + Analysis = based on NREL analysis of empirical data</a:t>
            </a:r>
          </a:p>
          <a:p>
            <a:r>
              <a:rPr lang="en-US" baseline="0" dirty="0" smtClean="0"/>
              <a:t>Engineering Judgment = based on logical decisions made by NREL on the basis of domain expertise and/or research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32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</a:t>
            </a:r>
          </a:p>
          <a:p>
            <a:endParaRPr lang="en-US" dirty="0" smtClean="0"/>
          </a:p>
          <a:p>
            <a:r>
              <a:rPr lang="en-US" dirty="0" smtClean="0"/>
              <a:t>Empirical</a:t>
            </a:r>
            <a:r>
              <a:rPr lang="en-US" baseline="0" dirty="0" smtClean="0"/>
              <a:t>  = based on data</a:t>
            </a:r>
          </a:p>
          <a:p>
            <a:r>
              <a:rPr lang="en-US" baseline="0" dirty="0" smtClean="0"/>
              <a:t>Empirical + Analysis = based on NREL analysis of empirical data</a:t>
            </a:r>
          </a:p>
          <a:p>
            <a:r>
              <a:rPr lang="en-US" baseline="0" dirty="0" smtClean="0"/>
              <a:t>Engineering Judgment = based on logical decisions made by NREL on the basis of domain expertise and/or research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23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645B7-0B3A-4239-8069-075A43B72B67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69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NREL_ppt_banner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588490"/>
            <a:ext cx="9144000" cy="76431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rot="5400000">
            <a:off x="-2111247" y="2111247"/>
            <a:ext cx="6858002" cy="2635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 rot="5400000" flipH="1" flipV="1">
            <a:off x="-550737" y="547235"/>
            <a:ext cx="4956502" cy="385502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NREL Logo2010white.eps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28600" y="304800"/>
            <a:ext cx="1600200" cy="421106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304800" y="6553200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NREL is a national laboratory of the U.S. Department of Energy, Office of Energy Efficiency and Renewable Energy, operated</a:t>
            </a:r>
            <a:r>
              <a:rPr lang="en-US" sz="1000" baseline="0" dirty="0" smtClean="0"/>
              <a:t> by the Alliance for Sustainable Energy, LLC.</a:t>
            </a:r>
            <a:endParaRPr lang="en-US" sz="10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0" y="1600200"/>
            <a:ext cx="6248400" cy="762000"/>
          </a:xfrm>
        </p:spPr>
        <p:txBody>
          <a:bodyPr>
            <a:noAutofit/>
          </a:bodyPr>
          <a:lstStyle>
            <a:lvl1pPr>
              <a:buNone/>
              <a:defRPr sz="4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3810000"/>
            <a:ext cx="4648200" cy="2438400"/>
          </a:xfrm>
        </p:spPr>
        <p:txBody>
          <a:bodyPr>
            <a:normAutofit/>
          </a:bodyPr>
          <a:lstStyle>
            <a:lvl1pPr>
              <a:spcAft>
                <a:spcPts val="1800"/>
              </a:spcAft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Click to edit Master subtitle style 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NREL Logo2010white.eps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28600" y="304800"/>
            <a:ext cx="1600200" cy="421106"/>
          </a:xfrm>
          <a:prstGeom prst="rect">
            <a:avLst/>
          </a:prstGeom>
        </p:spPr>
      </p:pic>
      <p:pic>
        <p:nvPicPr>
          <p:cNvPr id="8" name="Picture 7" descr="image1.png"/>
          <p:cNvPicPr>
            <a:picLocks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2590800"/>
            <a:ext cx="1664208" cy="768096"/>
          </a:xfrm>
          <a:prstGeom prst="rect">
            <a:avLst/>
          </a:prstGeom>
        </p:spPr>
      </p:pic>
      <p:pic>
        <p:nvPicPr>
          <p:cNvPr id="9" name="Picture 8" descr="image2.png"/>
          <p:cNvPicPr>
            <a:picLocks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1371600" y="2590801"/>
            <a:ext cx="1901952" cy="765461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rot="5400000">
            <a:off x="-2111247" y="2111247"/>
            <a:ext cx="6858002" cy="2635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 rot="5400000" flipH="1" flipV="1">
            <a:off x="-550737" y="547235"/>
            <a:ext cx="4956502" cy="385502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image3.jpg"/>
          <p:cNvPicPr>
            <a:picLocks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3310128" y="2590800"/>
            <a:ext cx="2203704" cy="768096"/>
          </a:xfrm>
          <a:prstGeom prst="rect">
            <a:avLst/>
          </a:prstGeom>
        </p:spPr>
      </p:pic>
      <p:pic>
        <p:nvPicPr>
          <p:cNvPr id="12" name="Picture 11" descr="image4.jpg"/>
          <p:cNvPicPr>
            <a:picLocks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5550408" y="2587752"/>
            <a:ext cx="1271016" cy="771402"/>
          </a:xfrm>
          <a:prstGeom prst="rect">
            <a:avLst/>
          </a:prstGeom>
        </p:spPr>
      </p:pic>
      <p:pic>
        <p:nvPicPr>
          <p:cNvPr id="13" name="Picture 12" descr="image5.jpg"/>
          <p:cNvPicPr>
            <a:picLocks/>
          </p:cNvPicPr>
          <p:nvPr userDrawn="1"/>
        </p:nvPicPr>
        <p:blipFill>
          <a:blip r:embed="rId7" cstate="print"/>
          <a:stretch>
            <a:fillRect/>
          </a:stretch>
        </p:blipFill>
        <p:spPr>
          <a:xfrm>
            <a:off x="6858000" y="2590800"/>
            <a:ext cx="2286000" cy="768096"/>
          </a:xfrm>
          <a:prstGeom prst="rect">
            <a:avLst/>
          </a:prstGeom>
        </p:spPr>
      </p:pic>
      <p:sp>
        <p:nvSpPr>
          <p:cNvPr id="18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2743200" y="3581400"/>
            <a:ext cx="6248400" cy="762000"/>
          </a:xfrm>
        </p:spPr>
        <p:txBody>
          <a:bodyPr>
            <a:noAutofit/>
          </a:bodyPr>
          <a:lstStyle>
            <a:lvl1pPr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 -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872"/>
            <a:ext cx="8229600" cy="566928"/>
          </a:xfrm>
        </p:spPr>
        <p:txBody>
          <a:bodyPr>
            <a:normAutofit/>
          </a:bodyPr>
          <a:lstStyle>
            <a:lvl1pPr algn="l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buFont typeface="Courier New" pitchFamily="49" charset="0"/>
              <a:buChar char="o"/>
              <a:defRPr/>
            </a:lvl2pPr>
            <a:lvl3pPr>
              <a:buFont typeface="Calibri" pitchFamily="34" charset="0"/>
              <a:buChar char="–"/>
              <a:defRPr/>
            </a:lvl3pPr>
            <a:lvl4pPr>
              <a:buFont typeface="Wingdings" pitchFamily="2" charset="2"/>
              <a:buChar char="§"/>
              <a:defRPr/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Line 5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charset="0"/>
              <a:ea typeface="ＭＳ Ｐゴシック" pitchFamily="-109" charset="-128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-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05000"/>
            <a:ext cx="4038600" cy="4267200"/>
          </a:xfrm>
        </p:spPr>
        <p:txBody>
          <a:bodyPr/>
          <a:lstStyle>
            <a:lvl1pPr>
              <a:defRPr sz="2400" b="0" baseline="0"/>
            </a:lvl1pPr>
            <a:lvl2pPr>
              <a:buSzPct val="80000"/>
              <a:buFont typeface="Courier New" pitchFamily="49" charset="0"/>
              <a:buChar char="o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05000"/>
            <a:ext cx="4038600" cy="4267200"/>
          </a:xfrm>
        </p:spPr>
        <p:txBody>
          <a:bodyPr/>
          <a:lstStyle>
            <a:lvl1pPr>
              <a:defRPr sz="2400" b="0"/>
            </a:lvl1pPr>
            <a:lvl2pPr>
              <a:buSzPct val="80000"/>
              <a:buFont typeface="Courier New" pitchFamily="49" charset="0"/>
              <a:buChar char="o"/>
              <a:defRPr sz="2200"/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1295400"/>
            <a:ext cx="4038600" cy="457200"/>
          </a:xfrm>
        </p:spPr>
        <p:txBody>
          <a:bodyPr>
            <a:noAutofit/>
          </a:bodyPr>
          <a:lstStyle>
            <a:lvl1pPr>
              <a:buNone/>
              <a:defRPr sz="2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648200" y="1295400"/>
            <a:ext cx="4038600" cy="457200"/>
          </a:xfrm>
        </p:spPr>
        <p:txBody>
          <a:bodyPr>
            <a:noAutofit/>
          </a:bodyPr>
          <a:lstStyle>
            <a:lvl1pPr>
              <a:buNone/>
              <a:defRPr sz="2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Text, Object -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4038600" cy="4724400"/>
          </a:xfrm>
        </p:spPr>
        <p:txBody>
          <a:bodyPr/>
          <a:lstStyle>
            <a:lvl1pPr>
              <a:defRPr sz="2800"/>
            </a:lvl1pPr>
            <a:lvl2pPr>
              <a:buSzPct val="80000"/>
              <a:buFont typeface="Courier New" pitchFamily="49" charset="0"/>
              <a:buChar char="o"/>
              <a:defRPr sz="2400"/>
            </a:lvl2pPr>
            <a:lvl3pPr marL="1258888" indent="-344488"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724400"/>
          </a:xfrm>
        </p:spPr>
        <p:txBody>
          <a:bodyPr/>
          <a:lstStyle>
            <a:lvl1pPr>
              <a:buNone/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No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872"/>
            <a:ext cx="8229600" cy="566928"/>
          </a:xfrm>
        </p:spPr>
        <p:txBody>
          <a:bodyPr>
            <a:normAutofit/>
          </a:bodyPr>
          <a:lstStyle>
            <a:lvl1pPr algn="l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buFont typeface="Courier New" pitchFamily="49" charset="0"/>
              <a:buChar char="o"/>
              <a:defRPr/>
            </a:lvl2pPr>
            <a:lvl3pPr>
              <a:buFont typeface="Calibri" pitchFamily="34" charset="0"/>
              <a:buChar char="–"/>
              <a:defRPr/>
            </a:lvl3pPr>
            <a:lvl4pPr>
              <a:buFont typeface="Wingdings" pitchFamily="2" charset="2"/>
              <a:buChar char="§"/>
              <a:defRPr/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685800"/>
            <a:ext cx="9144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- No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05000"/>
            <a:ext cx="4038600" cy="4267200"/>
          </a:xfrm>
        </p:spPr>
        <p:txBody>
          <a:bodyPr/>
          <a:lstStyle>
            <a:lvl1pPr>
              <a:defRPr sz="2400" b="0" baseline="0"/>
            </a:lvl1pPr>
            <a:lvl2pPr>
              <a:buSzPct val="80000"/>
              <a:buFont typeface="Courier New" pitchFamily="49" charset="0"/>
              <a:buChar char="o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05000"/>
            <a:ext cx="4038600" cy="4267200"/>
          </a:xfrm>
        </p:spPr>
        <p:txBody>
          <a:bodyPr/>
          <a:lstStyle>
            <a:lvl1pPr>
              <a:defRPr sz="2400" b="0"/>
            </a:lvl1pPr>
            <a:lvl2pPr>
              <a:buSzPct val="80000"/>
              <a:buFont typeface="Courier New" pitchFamily="49" charset="0"/>
              <a:buChar char="o"/>
              <a:defRPr sz="2200"/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85800"/>
            <a:ext cx="9144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1295400"/>
            <a:ext cx="4038600" cy="457200"/>
          </a:xfrm>
        </p:spPr>
        <p:txBody>
          <a:bodyPr>
            <a:noAutofit/>
          </a:bodyPr>
          <a:lstStyle>
            <a:lvl1pPr>
              <a:buNone/>
              <a:defRPr sz="2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648200" y="1295400"/>
            <a:ext cx="4038600" cy="457200"/>
          </a:xfrm>
        </p:spPr>
        <p:txBody>
          <a:bodyPr>
            <a:noAutofit/>
          </a:bodyPr>
          <a:lstStyle>
            <a:lvl1pPr>
              <a:buNone/>
              <a:defRPr sz="2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Text, Object - No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4038600" cy="4724400"/>
          </a:xfrm>
        </p:spPr>
        <p:txBody>
          <a:bodyPr/>
          <a:lstStyle>
            <a:lvl1pPr>
              <a:defRPr sz="2800"/>
            </a:lvl1pPr>
            <a:lvl2pPr>
              <a:buSzPct val="80000"/>
              <a:buFont typeface="Courier New" pitchFamily="49" charset="0"/>
              <a:buChar char="o"/>
              <a:defRPr sz="2400"/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724400"/>
          </a:xfrm>
        </p:spPr>
        <p:txBody>
          <a:bodyPr/>
          <a:lstStyle>
            <a:lvl1pPr>
              <a:buNone/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85800"/>
            <a:ext cx="9144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0"/>
            <a:ext cx="8229600" cy="56356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685800"/>
            <a:ext cx="9144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2590800"/>
            <a:ext cx="8229600" cy="609600"/>
          </a:xfrm>
        </p:spPr>
        <p:txBody>
          <a:bodyPr>
            <a:normAutofit/>
          </a:bodyPr>
          <a:lstStyle>
            <a:lvl1pPr algn="ctr"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6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Line 5"/>
          <p:cNvSpPr>
            <a:spLocks noChangeShapeType="1"/>
          </p:cNvSpPr>
          <p:nvPr/>
        </p:nvSpPr>
        <p:spPr bwMode="auto">
          <a:xfrm>
            <a:off x="0" y="758825"/>
            <a:ext cx="9144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charset="0"/>
              <a:ea typeface="ＭＳ Ｐゴシック" pitchFamily="-109" charset="-128"/>
              <a:cs typeface="+mn-cs"/>
            </a:endParaRPr>
          </a:p>
        </p:txBody>
      </p:sp>
      <p:pic>
        <p:nvPicPr>
          <p:cNvPr id="5" name="Picture 4" descr="bluebaseline.jpg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0" y="6647688"/>
            <a:ext cx="9144000" cy="2138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05800" y="6629400"/>
            <a:ext cx="381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2F19B7-D418-4022-ADCB-81F2774CAD6C}" type="slidenum">
              <a:rPr lang="en-US" sz="1100" smtClean="0">
                <a:solidFill>
                  <a:schemeClr val="bg1"/>
                </a:solidFill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100" dirty="0" smtClean="0">
              <a:solidFill>
                <a:schemeClr val="bg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2" r:id="rId4"/>
    <p:sldLayoutId id="2147483662" r:id="rId5"/>
    <p:sldLayoutId id="2147483663" r:id="rId6"/>
    <p:sldLayoutId id="2147483669" r:id="rId7"/>
    <p:sldLayoutId id="2147483665" r:id="rId8"/>
    <p:sldLayoutId id="2147483667" r:id="rId9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chart" Target="../charts/chart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21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9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71800" y="1066800"/>
            <a:ext cx="6019800" cy="1295400"/>
          </a:xfrm>
        </p:spPr>
        <p:txBody>
          <a:bodyPr anchor="b"/>
          <a:lstStyle/>
          <a:p>
            <a:r>
              <a:rPr lang="en-US" dirty="0" err="1" smtClean="0"/>
              <a:t>dGen</a:t>
            </a:r>
            <a:r>
              <a:rPr lang="en-US" dirty="0" smtClean="0"/>
              <a:t>: Distributed Wind Model Assumptions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657600" y="3810000"/>
            <a:ext cx="4648200" cy="26670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Presentation to DOE Wind Program</a:t>
            </a:r>
          </a:p>
          <a:p>
            <a:r>
              <a:rPr lang="en-US" dirty="0" smtClean="0"/>
              <a:t>Ian-Baring Gould, Ben </a:t>
            </a:r>
            <a:r>
              <a:rPr lang="en-US" dirty="0" err="1" smtClean="0"/>
              <a:t>Sigrin</a:t>
            </a:r>
            <a:r>
              <a:rPr lang="en-US" dirty="0" smtClean="0"/>
              <a:t>, Robert </a:t>
            </a:r>
            <a:r>
              <a:rPr lang="en-US" dirty="0" err="1" smtClean="0"/>
              <a:t>Preus</a:t>
            </a:r>
            <a:r>
              <a:rPr lang="en-US" dirty="0" smtClean="0"/>
              <a:t>, Eric Lantz, and </a:t>
            </a:r>
            <a:r>
              <a:rPr lang="en-US" smtClean="0"/>
              <a:t>Mike Gleason</a:t>
            </a:r>
            <a:endParaRPr lang="en-US" dirty="0" smtClean="0"/>
          </a:p>
          <a:p>
            <a:r>
              <a:rPr lang="en-US" dirty="0" smtClean="0"/>
              <a:t>November 15, 2015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Model Case Studies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846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Model Cases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2578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Propose to conduct a bracket analysis using four simulation cases: </a:t>
            </a:r>
            <a:endParaRPr lang="en-US" b="1" dirty="0" smtClean="0"/>
          </a:p>
          <a:p>
            <a:r>
              <a:rPr lang="en-US" b="1" dirty="0" smtClean="0"/>
              <a:t>Best case: </a:t>
            </a:r>
            <a:r>
              <a:rPr lang="en-US" b="0" dirty="0" smtClean="0"/>
              <a:t>Most favorable DW development</a:t>
            </a:r>
          </a:p>
          <a:p>
            <a:r>
              <a:rPr lang="en-US" dirty="0" smtClean="0"/>
              <a:t>Most likely case: </a:t>
            </a:r>
            <a:r>
              <a:rPr lang="en-US" b="0" dirty="0" smtClean="0"/>
              <a:t>Assume that DW can develop in a way similar to larger wind and solar markets</a:t>
            </a:r>
          </a:p>
          <a:p>
            <a:r>
              <a:rPr lang="en-US" b="1" dirty="0" smtClean="0"/>
              <a:t>Business as usual case: </a:t>
            </a:r>
            <a:r>
              <a:rPr lang="en-US" b="0" dirty="0" smtClean="0"/>
              <a:t>Development is more reserved</a:t>
            </a:r>
          </a:p>
          <a:p>
            <a:r>
              <a:rPr lang="en-US" dirty="0" smtClean="0"/>
              <a:t>Worst case: </a:t>
            </a:r>
            <a:r>
              <a:rPr lang="en-US" b="0" dirty="0" smtClean="0"/>
              <a:t>No real market changes</a:t>
            </a:r>
          </a:p>
          <a:p>
            <a:pPr marL="0" indent="0">
              <a:buNone/>
            </a:pPr>
            <a:r>
              <a:rPr lang="en-US" b="0" dirty="0" smtClean="0"/>
              <a:t>There will not be changes to the model for the different cases – only changes to the model inputs</a:t>
            </a:r>
          </a:p>
        </p:txBody>
      </p:sp>
    </p:spTree>
    <p:extLst>
      <p:ext uri="{BB962C8B-B14F-4D97-AF65-F5344CB8AC3E}">
        <p14:creationId xmlns:p14="http://schemas.microsoft.com/office/powerpoint/2010/main" val="3156729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Model Assumptions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629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Summary of Wind-Specific Model Assumptions</a:t>
            </a:r>
            <a:endParaRPr lang="en-US" sz="30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2746280"/>
              </p:ext>
            </p:extLst>
          </p:nvPr>
        </p:nvGraphicFramePr>
        <p:xfrm>
          <a:off x="152400" y="914400"/>
          <a:ext cx="8839200" cy="5039863"/>
        </p:xfrm>
        <a:graphic>
          <a:graphicData uri="http://schemas.openxmlformats.org/drawingml/2006/table">
            <a:tbl>
              <a:tblPr/>
              <a:tblGrid>
                <a:gridCol w="3423825"/>
                <a:gridCol w="985038"/>
                <a:gridCol w="4430337"/>
              </a:tblGrid>
              <a:tr h="4710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Assumption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Level of Support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Basis</a:t>
                      </a:r>
                      <a:r>
                        <a:rPr lang="en-US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of Support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877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Turbine Performance (Current)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 + Engineering Judgment + Analysis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7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Turbine Performance (Future)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  <a:cs typeface="Calibri"/>
                        </a:rPr>
                        <a:t>Engineering </a:t>
                      </a:r>
                      <a:r>
                        <a:rPr lang="en-US" sz="16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/>
                          <a:cs typeface="Calibri"/>
                        </a:rPr>
                        <a:t>Judgment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5755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Turbine Performance Improvement Schedule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Low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 + Analysis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751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Installation Costs (Current)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Medium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+ Engineering Judgment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5755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Installation Costs (Future)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Low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 + Analysis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633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O&amp;M Costs (Current)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Medium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  <a:cs typeface="Calibri"/>
                        </a:rPr>
                        <a:t>Engineering </a:t>
                      </a:r>
                      <a:r>
                        <a:rPr lang="en-US" sz="16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alibri"/>
                          <a:cs typeface="Calibri"/>
                        </a:rPr>
                        <a:t>Judgment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5755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O&amp;M Costs (Future)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Low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 + Engineering Judgment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316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Financing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4710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Incentives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Low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 + Analysis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5943600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[All] Do we want to include future projections in this presentation given the state they are currently in?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01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Summary of Model Assumptions (Tech Agnostic)</a:t>
            </a:r>
            <a:endParaRPr lang="en-US" sz="30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3662145"/>
              </p:ext>
            </p:extLst>
          </p:nvPr>
        </p:nvGraphicFramePr>
        <p:xfrm>
          <a:off x="152400" y="2400032"/>
          <a:ext cx="8839200" cy="1518880"/>
        </p:xfrm>
        <a:graphic>
          <a:graphicData uri="http://schemas.openxmlformats.org/drawingml/2006/table">
            <a:tbl>
              <a:tblPr/>
              <a:tblGrid>
                <a:gridCol w="3423825"/>
                <a:gridCol w="985038"/>
                <a:gridCol w="4430337"/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Assumption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Level of Support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Basis</a:t>
                      </a:r>
                      <a:r>
                        <a:rPr lang="en-US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of Support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Electricity Rates and Rate Escalations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 + Analysis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Net Metering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Maximum Market Share Curves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Load Growth</a:t>
                      </a: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High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Empirical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870" marR="8870" marT="88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073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Wind Turbine 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571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18872"/>
            <a:ext cx="8991600" cy="566928"/>
          </a:xfrm>
        </p:spPr>
        <p:txBody>
          <a:bodyPr>
            <a:noAutofit/>
          </a:bodyPr>
          <a:lstStyle/>
          <a:p>
            <a:r>
              <a:rPr lang="en-US" sz="3000" dirty="0"/>
              <a:t>Turbine Performance Improvement </a:t>
            </a:r>
            <a:r>
              <a:rPr lang="en-US" sz="3000" dirty="0" smtClean="0"/>
              <a:t>Schedule (Future)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90600"/>
            <a:ext cx="3200400" cy="56388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500" dirty="0" smtClean="0"/>
              <a:t>Overview:</a:t>
            </a:r>
          </a:p>
          <a:p>
            <a:pPr lvl="1"/>
            <a:r>
              <a:rPr lang="en-US" sz="2000" dirty="0" smtClean="0"/>
              <a:t>8 preset turbine power curves used in the model</a:t>
            </a:r>
          </a:p>
          <a:p>
            <a:pPr lvl="1"/>
            <a:r>
              <a:rPr lang="en-US" sz="2000" dirty="0" smtClean="0"/>
              <a:t>One of 8 power </a:t>
            </a:r>
            <a:r>
              <a:rPr lang="en-US" sz="2000" dirty="0" smtClean="0"/>
              <a:t>curves </a:t>
            </a:r>
            <a:r>
              <a:rPr lang="en-US" sz="2000" dirty="0" smtClean="0"/>
              <a:t>is assigned </a:t>
            </a:r>
            <a:r>
              <a:rPr lang="en-US" sz="2000" dirty="0" smtClean="0"/>
              <a:t>to each turbine size for each model </a:t>
            </a:r>
            <a:r>
              <a:rPr lang="en-US" sz="2000" dirty="0" smtClean="0"/>
              <a:t>year</a:t>
            </a:r>
          </a:p>
          <a:p>
            <a:pPr marL="0" indent="0">
              <a:buNone/>
            </a:pPr>
            <a:r>
              <a:rPr lang="en-US" sz="2500" dirty="0"/>
              <a:t>Basis of Support: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ea typeface="Calibri"/>
                <a:cs typeface="Calibri"/>
              </a:rPr>
              <a:t>The rate through which technology improvement occurs has limited scientific backing. </a:t>
            </a:r>
          </a:p>
          <a:p>
            <a:pPr marL="0" indent="0">
              <a:buNone/>
            </a:pPr>
            <a:r>
              <a:rPr lang="en-US" sz="2500" dirty="0"/>
              <a:t>Planned Future Work: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  <a:ea typeface="Calibri"/>
                <a:cs typeface="Calibri"/>
              </a:rPr>
              <a:t>Improvement schedule will vary for the four case studies, based on consensus between DOE and NREL, with TRC review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88788"/>
              </p:ext>
            </p:extLst>
          </p:nvPr>
        </p:nvGraphicFramePr>
        <p:xfrm>
          <a:off x="3352800" y="3657600"/>
          <a:ext cx="5638807" cy="2895602"/>
        </p:xfrm>
        <a:graphic>
          <a:graphicData uri="http://schemas.openxmlformats.org/drawingml/2006/table">
            <a:tbl>
              <a:tblPr/>
              <a:tblGrid>
                <a:gridCol w="731753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  <a:gridCol w="258266"/>
              </a:tblGrid>
              <a:tr h="42949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Turbine Size (kw)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2014</a:t>
                      </a:r>
                    </a:p>
                  </a:txBody>
                  <a:tcPr marL="12700" marR="12700" marT="12700" marB="0" vert="vert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2016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2018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2020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2022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2024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2026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2028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2030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2032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2034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2036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2038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2040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2042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2044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2046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2048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2050</a:t>
                      </a:r>
                    </a:p>
                  </a:txBody>
                  <a:tcPr marL="12700" marR="12700" marT="12700" marB="0" vert="vert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</a:tr>
              <a:tr h="23552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2.5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</a:tr>
              <a:tr h="23552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</a:tr>
              <a:tr h="221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</a:tr>
              <a:tr h="221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</a:tr>
              <a:tr h="221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221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100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221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250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221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500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221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750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221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1000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221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1500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E2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E2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E2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E2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020121"/>
              </p:ext>
            </p:extLst>
          </p:nvPr>
        </p:nvGraphicFramePr>
        <p:xfrm>
          <a:off x="3429000" y="1143000"/>
          <a:ext cx="5486400" cy="2286003"/>
        </p:xfrm>
        <a:graphic>
          <a:graphicData uri="http://schemas.openxmlformats.org/drawingml/2006/table">
            <a:tbl>
              <a:tblPr/>
              <a:tblGrid>
                <a:gridCol w="1161617"/>
                <a:gridCol w="4324783"/>
              </a:tblGrid>
              <a:tr h="2795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ID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Power Curve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CFF"/>
                    </a:solidFill>
                  </a:tcPr>
                </a:tc>
              </a:tr>
              <a:tr h="2631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Current Small Residential-Scale Turbine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69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Current Small Commercial-Scale Turbine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69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Current Mid-Size Turbine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69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E2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Current Large Turbine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69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Near Future Small Residential-Scale Turbine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69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Far Future Small Residential-Scale Turbine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69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9C7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Small, Mid-Size, and Large Near Future Turbine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31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Small, Mid-Size, and Large Far Future Turbine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4191000" y="914400"/>
            <a:ext cx="4800600" cy="182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2000" dirty="0" smtClean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28600" y="5638800"/>
            <a:ext cx="36576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8577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Turbine Performance (Current)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0600"/>
            <a:ext cx="4572000" cy="55626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4 present power curves </a:t>
            </a:r>
            <a:r>
              <a:rPr lang="en-US" dirty="0" smtClean="0"/>
              <a:t>representing current turbines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Support:</a:t>
            </a:r>
          </a:p>
          <a:p>
            <a:pPr lvl="1"/>
            <a:r>
              <a:rPr lang="en-US" dirty="0" smtClean="0"/>
              <a:t>Current industry data for turbines 2.5 to 1500 kW, including discussions with industry contacts on current models</a:t>
            </a:r>
            <a:endParaRPr lang="en-US" dirty="0" smtClean="0"/>
          </a:p>
          <a:p>
            <a:pPr lvl="1"/>
            <a:r>
              <a:rPr lang="en-US" dirty="0" smtClean="0"/>
              <a:t>Normalized </a:t>
            </a:r>
            <a:r>
              <a:rPr lang="en-US" dirty="0" smtClean="0"/>
              <a:t>power curves by rated power, constructed generic representative power curves with equal swept area and normalized annual energy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Planned Future Work:</a:t>
            </a:r>
          </a:p>
          <a:p>
            <a:pPr lvl="1"/>
            <a:r>
              <a:rPr lang="en-US" dirty="0" smtClean="0"/>
              <a:t>Review by TRC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666907"/>
              </p:ext>
            </p:extLst>
          </p:nvPr>
        </p:nvGraphicFramePr>
        <p:xfrm>
          <a:off x="4953000" y="1654254"/>
          <a:ext cx="3962400" cy="4441746"/>
        </p:xfrm>
        <a:graphic>
          <a:graphicData uri="http://schemas.openxmlformats.org/drawingml/2006/table">
            <a:tbl>
              <a:tblPr/>
              <a:tblGrid>
                <a:gridCol w="1219200"/>
                <a:gridCol w="1066800"/>
                <a:gridCol w="914400"/>
                <a:gridCol w="762000"/>
              </a:tblGrid>
              <a:tr h="5493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Power Curve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Rotor 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Efficiency</a:t>
                      </a:r>
                    </a:p>
                    <a:p>
                      <a:pPr algn="ctr" fontAlgn="ctr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(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m</a:t>
                      </a:r>
                      <a:r>
                        <a:rPr lang="en-US" sz="1600" b="1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2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/</a:t>
                      </a: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kWp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Capacity 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Factor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Power Curve ID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9392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Current Small Residential (2.5‑20 kw)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3.07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0.29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518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Current Small Commercial (50‑100  kw)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4.9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0.375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9136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Current Midsize (250‑1000 kw)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3.1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0.42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088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Current Large (1500 kw)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4.9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0.385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4876800" y="990600"/>
            <a:ext cx="457200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500" dirty="0" smtClean="0"/>
              <a:t>Default Settings: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43754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Turbine Performance (Future)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0600"/>
            <a:ext cx="4572000" cy="55626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Remaining 4 power curves represent possible near future and far future turbines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ea typeface="Calibri"/>
                <a:cs typeface="Calibri"/>
              </a:rPr>
              <a:t>The 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Reference turbine for the Wind Vision anchors performance for </a:t>
            </a:r>
            <a:r>
              <a:rPr lang="en-US" dirty="0" smtClean="0">
                <a:solidFill>
                  <a:srgbClr val="000000"/>
                </a:solidFill>
                <a:ea typeface="Calibri"/>
                <a:cs typeface="Calibri"/>
              </a:rPr>
              <a:t>large 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wind turbine </a:t>
            </a:r>
            <a:endParaRPr lang="en-US" dirty="0" smtClean="0">
              <a:solidFill>
                <a:srgbClr val="000000"/>
              </a:solidFill>
              <a:ea typeface="Calibri"/>
              <a:cs typeface="Calibri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A</a:t>
            </a:r>
            <a:r>
              <a:rPr lang="en-US" dirty="0" smtClean="0">
                <a:solidFill>
                  <a:srgbClr val="000000"/>
                </a:solidFill>
                <a:ea typeface="Calibri"/>
                <a:cs typeface="Calibri"/>
              </a:rPr>
              <a:t>ll 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other turbine sizes converge on this specific power over </a:t>
            </a:r>
            <a:r>
              <a:rPr lang="en-US" dirty="0" smtClean="0">
                <a:solidFill>
                  <a:srgbClr val="000000"/>
                </a:solidFill>
                <a:ea typeface="Calibri"/>
                <a:cs typeface="Calibri"/>
              </a:rPr>
              <a:t>time based on maturity of existing technology at different size classes and technical/mechanical factors limiting future improvements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Planned Future Work:</a:t>
            </a:r>
          </a:p>
          <a:p>
            <a:pPr lvl="1"/>
            <a:r>
              <a:rPr lang="en-US" dirty="0" smtClean="0"/>
              <a:t>Review by TRC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4497444"/>
              </p:ext>
            </p:extLst>
          </p:nvPr>
        </p:nvGraphicFramePr>
        <p:xfrm>
          <a:off x="4876799" y="1465012"/>
          <a:ext cx="4038601" cy="4783388"/>
        </p:xfrm>
        <a:graphic>
          <a:graphicData uri="http://schemas.openxmlformats.org/drawingml/2006/table">
            <a:tbl>
              <a:tblPr/>
              <a:tblGrid>
                <a:gridCol w="1322990"/>
                <a:gridCol w="1115411"/>
                <a:gridCol w="823546"/>
                <a:gridCol w="776654"/>
              </a:tblGrid>
              <a:tr h="5493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Power Curve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Rotor 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Efficiency</a:t>
                      </a:r>
                    </a:p>
                    <a:p>
                      <a:pPr algn="ctr" fontAlgn="ctr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(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m</a:t>
                      </a:r>
                      <a:r>
                        <a:rPr lang="en-US" sz="1600" b="1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2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/</a:t>
                      </a: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kWp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/>
                        </a:rPr>
                        <a:t>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Capacity </a:t>
                      </a: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Factor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Power Curve ID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93923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Calibri"/>
                          <a:ea typeface="ＭＳ 明朝"/>
                          <a:cs typeface="Calibri"/>
                        </a:rPr>
                        <a:t> </a:t>
                      </a: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Near Future Small Residential (2.5‑20 kw)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4.0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/>
                        <a:ea typeface="Times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0.385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/>
                        <a:ea typeface="Times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5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15189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Far Future Small Residential (2.5‑20 kw)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5.2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/>
                        <a:ea typeface="Times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0.40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/>
                        <a:ea typeface="Times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6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9136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Near Future Small 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Commercial to Large 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(50-1500 kw)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4.2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/>
                        <a:ea typeface="Times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0.43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/>
                        <a:ea typeface="Times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7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088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Large 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(1500</a:t>
                      </a:r>
                      <a:r>
                        <a:rPr lang="en-US" sz="1600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 </a:t>
                      </a: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kw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5.2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/>
                        <a:ea typeface="Times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0.44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alibri"/>
                        <a:ea typeface="Times"/>
                        <a:cs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"/>
                          <a:cs typeface="Calibri"/>
                        </a:rPr>
                        <a:t>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4876800" y="990600"/>
            <a:ext cx="457200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500" dirty="0" smtClean="0"/>
              <a:t>Default Settings: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333321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All Power Turbine Curves</a:t>
            </a:r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7668708"/>
              </p:ext>
            </p:extLst>
          </p:nvPr>
        </p:nvGraphicFramePr>
        <p:xfrm>
          <a:off x="152400" y="914400"/>
          <a:ext cx="8839200" cy="556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3491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Presentation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major algorithms and </a:t>
            </a:r>
            <a:r>
              <a:rPr lang="en-US" dirty="0" err="1" smtClean="0"/>
              <a:t>dGen</a:t>
            </a:r>
            <a:r>
              <a:rPr lang="en-US" dirty="0" smtClean="0"/>
              <a:t> model input variables</a:t>
            </a:r>
            <a:endParaRPr lang="en-US" dirty="0"/>
          </a:p>
          <a:p>
            <a:r>
              <a:rPr lang="en-US" dirty="0" smtClean="0"/>
              <a:t>Finalize case studies </a:t>
            </a:r>
          </a:p>
          <a:p>
            <a:r>
              <a:rPr lang="en-US" dirty="0" smtClean="0"/>
              <a:t>Identify topics for expanded discussion of model assumptions</a:t>
            </a:r>
          </a:p>
          <a:p>
            <a:r>
              <a:rPr lang="en-US" dirty="0" smtClean="0"/>
              <a:t>Discuss additional industry members to add to the technical review committee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Wind Turbine Costs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1529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Installation Costs (Current)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4191000" cy="57150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r>
              <a:rPr lang="en-US" dirty="0" smtClean="0"/>
              <a:t>Two </a:t>
            </a:r>
            <a:r>
              <a:rPr lang="en-US" dirty="0" smtClean="0"/>
              <a:t>inputs for </a:t>
            </a:r>
            <a:r>
              <a:rPr lang="en-US" dirty="0" smtClean="0"/>
              <a:t>costs:</a:t>
            </a:r>
          </a:p>
          <a:p>
            <a:pPr lvl="1"/>
            <a:r>
              <a:rPr lang="en-US" dirty="0" smtClean="0"/>
              <a:t>Baseline capital costs ($/</a:t>
            </a:r>
            <a:r>
              <a:rPr lang="en-US" dirty="0" smtClean="0"/>
              <a:t>kW) </a:t>
            </a:r>
            <a:r>
              <a:rPr lang="en-US" dirty="0" smtClean="0"/>
              <a:t>based on default tower height</a:t>
            </a:r>
          </a:p>
          <a:p>
            <a:pPr lvl="1"/>
            <a:r>
              <a:rPr lang="en-US" dirty="0" smtClean="0"/>
              <a:t>Marginal costs for taller towers above default height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Support:</a:t>
            </a:r>
          </a:p>
          <a:p>
            <a:pPr lvl="1"/>
            <a:r>
              <a:rPr lang="en-US" dirty="0" smtClean="0"/>
              <a:t>Reviewed </a:t>
            </a:r>
            <a:r>
              <a:rPr lang="en-US" dirty="0" smtClean="0"/>
              <a:t>project cost information </a:t>
            </a:r>
            <a:r>
              <a:rPr lang="en-US" dirty="0" smtClean="0"/>
              <a:t>from US Dept. of Treasury 1603 dataset</a:t>
            </a:r>
          </a:p>
          <a:p>
            <a:pPr lvl="1"/>
            <a:r>
              <a:rPr lang="en-US" dirty="0" smtClean="0"/>
              <a:t>Discussions with turbine manufacturers, wind developers, and tower suppliers</a:t>
            </a:r>
            <a:endParaRPr lang="en-US" dirty="0" smtClean="0"/>
          </a:p>
          <a:p>
            <a:pPr lvl="1"/>
            <a:r>
              <a:rPr lang="en-US" dirty="0" smtClean="0"/>
              <a:t>Determined </a:t>
            </a:r>
            <a:r>
              <a:rPr lang="en-US" dirty="0" smtClean="0"/>
              <a:t>median costs for systems at various heights and for marginal tower height costs</a:t>
            </a:r>
            <a:endParaRPr lang="en-US" b="1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Areas for Improvement:</a:t>
            </a:r>
          </a:p>
          <a:p>
            <a:pPr lvl="1"/>
            <a:r>
              <a:rPr lang="en-US" dirty="0" smtClean="0"/>
              <a:t>Sparse data available for marginal tower costs </a:t>
            </a:r>
            <a:r>
              <a:rPr lang="en-US" dirty="0" smtClean="0"/>
              <a:t>for mid-size (250</a:t>
            </a:r>
            <a:r>
              <a:rPr lang="en-US" dirty="0" smtClean="0"/>
              <a:t>-750 </a:t>
            </a:r>
            <a:r>
              <a:rPr lang="en-US" dirty="0" smtClean="0"/>
              <a:t>kW) turbines</a:t>
            </a:r>
            <a:endParaRPr lang="en-US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0" y="914400"/>
            <a:ext cx="457200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/>
              <a:t>Default Settings: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870735"/>
              </p:ext>
            </p:extLst>
          </p:nvPr>
        </p:nvGraphicFramePr>
        <p:xfrm>
          <a:off x="4572000" y="1524001"/>
          <a:ext cx="4432300" cy="3352799"/>
        </p:xfrm>
        <a:graphic>
          <a:graphicData uri="http://schemas.openxmlformats.org/drawingml/2006/table">
            <a:tbl>
              <a:tblPr/>
              <a:tblGrid>
                <a:gridCol w="886460"/>
                <a:gridCol w="886460"/>
                <a:gridCol w="1046480"/>
                <a:gridCol w="726440"/>
                <a:gridCol w="886460"/>
              </a:tblGrid>
              <a:tr h="660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Turbine Rated Power (kW)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Baseline Capital Cost </a:t>
                      </a:r>
                      <a:endParaRPr lang="en-US" sz="1400" b="1" i="0" u="none" strike="noStrike" dirty="0" smtClean="0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  <a:p>
                      <a:pPr algn="ctr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(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$/kW)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Full Cost ($)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Default 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Turbine Height 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(m)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Marginal Tower Cost </a:t>
                      </a:r>
                      <a:endParaRPr lang="en-US" sz="1400" b="1" i="0" u="none" strike="noStrike" dirty="0" smtClean="0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  <a:p>
                      <a:pPr algn="l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(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/kW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*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m)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2.5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$10,045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$25,113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$211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5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$7,785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$38,925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$164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$6,914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$69,145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$118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$6,459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$129,186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$71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50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$5,858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$292,879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$15.70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100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$5,402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$540,238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40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$11.30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250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$3,525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$881,232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50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$10.80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500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$2,961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$1,480,283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50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$9.90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750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$2,630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$1,972,827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50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$9.00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1,000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$2,396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$2,396,206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80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$8.10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1,500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$2,185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$3,277,628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80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$6.40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4648200" y="5181600"/>
            <a:ext cx="4191000" cy="1371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900" dirty="0" smtClean="0"/>
              <a:t>Planned Future Work:</a:t>
            </a:r>
          </a:p>
          <a:p>
            <a:pPr lvl="1"/>
            <a:r>
              <a:rPr lang="en-US" sz="2600" dirty="0" smtClean="0"/>
              <a:t>Additional research into tower costs for 250-750 kw </a:t>
            </a:r>
            <a:r>
              <a:rPr lang="en-US" sz="2600" dirty="0" smtClean="0"/>
              <a:t>turbines</a:t>
            </a:r>
          </a:p>
          <a:p>
            <a:pPr lvl="1"/>
            <a:r>
              <a:rPr lang="en-US" sz="2600" dirty="0" smtClean="0"/>
              <a:t>Review by TRC</a:t>
            </a:r>
            <a:endParaRPr lang="en-US" sz="2600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77552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Installation Costs (Future)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4191000" cy="54102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Input costs for </a:t>
            </a:r>
            <a:r>
              <a:rPr lang="en-US" dirty="0" smtClean="0"/>
              <a:t>each </a:t>
            </a:r>
            <a:r>
              <a:rPr lang="en-US" dirty="0" smtClean="0"/>
              <a:t>turbine size </a:t>
            </a:r>
            <a:r>
              <a:rPr lang="en-US" dirty="0" smtClean="0"/>
              <a:t>and model </a:t>
            </a:r>
            <a:r>
              <a:rPr lang="en-US" dirty="0" smtClean="0"/>
              <a:t>year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Support:</a:t>
            </a:r>
          </a:p>
          <a:p>
            <a:r>
              <a:rPr lang="en-US" b="0" dirty="0" smtClean="0">
                <a:solidFill>
                  <a:srgbClr val="000000"/>
                </a:solidFill>
                <a:ea typeface="Calibri"/>
                <a:cs typeface="Calibri"/>
              </a:rPr>
              <a:t>Costs reduced </a:t>
            </a:r>
            <a:r>
              <a:rPr lang="en-US" b="0" dirty="0">
                <a:solidFill>
                  <a:srgbClr val="000000"/>
                </a:solidFill>
                <a:ea typeface="Calibri"/>
                <a:cs typeface="Calibri"/>
              </a:rPr>
              <a:t>over time for </a:t>
            </a:r>
            <a:r>
              <a:rPr lang="en-US" b="0" dirty="0" smtClean="0">
                <a:solidFill>
                  <a:srgbClr val="000000"/>
                </a:solidFill>
                <a:ea typeface="Calibri"/>
                <a:cs typeface="Calibri"/>
              </a:rPr>
              <a:t>each turbine size</a:t>
            </a:r>
          </a:p>
          <a:p>
            <a:r>
              <a:rPr lang="en-US" b="0" dirty="0">
                <a:solidFill>
                  <a:srgbClr val="000000"/>
                </a:solidFill>
                <a:ea typeface="Calibri"/>
                <a:cs typeface="Calibri"/>
              </a:rPr>
              <a:t>The Reference turbine for the Wind Vision anchors cost for the large wind turbine with others maintaining current cost ratio through 2050</a:t>
            </a:r>
            <a:endParaRPr lang="en-US" b="0" dirty="0" smtClean="0">
              <a:solidFill>
                <a:srgbClr val="000000"/>
              </a:solidFill>
              <a:ea typeface="Calibri"/>
              <a:cs typeface="Calibri"/>
            </a:endParaRPr>
          </a:p>
          <a:p>
            <a:r>
              <a:rPr lang="en-US" b="0" dirty="0" smtClean="0">
                <a:solidFill>
                  <a:srgbClr val="000000"/>
                </a:solidFill>
                <a:ea typeface="Calibri"/>
                <a:cs typeface="Calibri"/>
              </a:rPr>
              <a:t>Maintain </a:t>
            </a:r>
            <a:r>
              <a:rPr lang="en-US" b="0" dirty="0">
                <a:solidFill>
                  <a:srgbClr val="000000"/>
                </a:solidFill>
                <a:ea typeface="Calibri"/>
                <a:cs typeface="Calibri"/>
              </a:rPr>
              <a:t>principle that larger turbines will be inherently less expensive. </a:t>
            </a:r>
            <a:endParaRPr lang="en-US" b="0" dirty="0" smtClean="0">
              <a:solidFill>
                <a:srgbClr val="000000"/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en-US" b="0" dirty="0">
              <a:solidFill>
                <a:srgbClr val="000000"/>
              </a:solidFill>
              <a:ea typeface="Calibri"/>
              <a:cs typeface="Calibri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48200" y="838200"/>
            <a:ext cx="4191000" cy="5867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Areas for Improvement:</a:t>
            </a:r>
          </a:p>
          <a:p>
            <a:r>
              <a:rPr lang="en-US" b="0" dirty="0" smtClean="0"/>
              <a:t>Additional empirical support for short-term projections (through 2020) </a:t>
            </a:r>
          </a:p>
          <a:p>
            <a:r>
              <a:rPr lang="en-US" b="0" dirty="0" smtClean="0"/>
              <a:t>Long-term projections under different scenarios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Planned </a:t>
            </a:r>
            <a:r>
              <a:rPr lang="en-US" dirty="0" smtClean="0"/>
              <a:t>Future Work:</a:t>
            </a:r>
          </a:p>
          <a:p>
            <a:r>
              <a:rPr lang="en-US" b="0" dirty="0">
                <a:solidFill>
                  <a:srgbClr val="000000"/>
                </a:solidFill>
                <a:ea typeface="Calibri"/>
                <a:cs typeface="Calibri"/>
              </a:rPr>
              <a:t>Perform additional research/interviews with industry contacts</a:t>
            </a:r>
          </a:p>
          <a:p>
            <a:r>
              <a:rPr lang="en-US" b="0" dirty="0">
                <a:solidFill>
                  <a:srgbClr val="000000"/>
                </a:solidFill>
                <a:ea typeface="Calibri"/>
                <a:cs typeface="Calibri"/>
              </a:rPr>
              <a:t>Evaluate other cost curve projection approaches such as Learning </a:t>
            </a:r>
            <a:r>
              <a:rPr lang="en-US" b="0" dirty="0" smtClean="0">
                <a:solidFill>
                  <a:srgbClr val="000000"/>
                </a:solidFill>
                <a:ea typeface="Calibri"/>
                <a:cs typeface="Calibri"/>
              </a:rPr>
              <a:t>Curve                                                                     </a:t>
            </a:r>
          </a:p>
          <a:p>
            <a:r>
              <a:rPr lang="en-US" b="0" dirty="0" smtClean="0">
                <a:solidFill>
                  <a:srgbClr val="000000"/>
                </a:solidFill>
                <a:ea typeface="Calibri"/>
                <a:cs typeface="Calibri"/>
              </a:rPr>
              <a:t>Develop </a:t>
            </a:r>
            <a:r>
              <a:rPr lang="en-US" b="0" dirty="0">
                <a:solidFill>
                  <a:srgbClr val="000000"/>
                </a:solidFill>
                <a:ea typeface="Calibri"/>
                <a:cs typeface="Calibri"/>
              </a:rPr>
              <a:t>internal consensus on schedules for four scenarios</a:t>
            </a:r>
          </a:p>
          <a:p>
            <a:endParaRPr lang="en-US" b="0" dirty="0">
              <a:solidFill>
                <a:srgbClr val="000000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550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O&amp;M Costs (Current)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62000"/>
            <a:ext cx="4419600" cy="60960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r>
              <a:rPr lang="en-US" dirty="0" smtClean="0"/>
              <a:t>Two inputs:</a:t>
            </a:r>
          </a:p>
          <a:p>
            <a:pPr lvl="1"/>
            <a:r>
              <a:rPr lang="en-US" dirty="0" smtClean="0"/>
              <a:t>Scheduled maintenance</a:t>
            </a:r>
          </a:p>
          <a:p>
            <a:pPr lvl="1"/>
            <a:r>
              <a:rPr lang="en-US" dirty="0" smtClean="0"/>
              <a:t>Unscheduled maintenance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ea typeface="Calibri"/>
                <a:cs typeface="Calibri"/>
              </a:rPr>
              <a:t>Scheduled costs 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based on discussions with industry and turbine </a:t>
            </a:r>
            <a:r>
              <a:rPr lang="en-US" dirty="0" smtClean="0">
                <a:solidFill>
                  <a:srgbClr val="000000"/>
                </a:solidFill>
                <a:ea typeface="Calibri"/>
                <a:cs typeface="Calibri"/>
              </a:rPr>
              <a:t>lessors; validated with maintenance manuals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ea typeface="Calibri"/>
                <a:cs typeface="Calibri"/>
              </a:rPr>
              <a:t>Unscheduled costs 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are </a:t>
            </a:r>
            <a:r>
              <a:rPr lang="en-US" dirty="0" smtClean="0">
                <a:solidFill>
                  <a:srgbClr val="000000"/>
                </a:solidFill>
                <a:ea typeface="Calibri"/>
                <a:cs typeface="Calibri"/>
              </a:rPr>
              <a:t>harder 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to assess for </a:t>
            </a:r>
            <a:r>
              <a:rPr lang="en-US" dirty="0" smtClean="0">
                <a:solidFill>
                  <a:srgbClr val="000000"/>
                </a:solidFill>
                <a:ea typeface="Calibri"/>
                <a:cs typeface="Calibri"/>
              </a:rPr>
              <a:t>DW: data </a:t>
            </a:r>
            <a:r>
              <a:rPr lang="en-US" dirty="0">
                <a:solidFill>
                  <a:srgbClr val="000000"/>
                </a:solidFill>
                <a:ea typeface="Calibri"/>
                <a:cs typeface="Calibri"/>
              </a:rPr>
              <a:t>taken from discussions with lease companies on their assumptions for future maintenance costs</a:t>
            </a:r>
            <a:endParaRPr lang="en-US" b="1" dirty="0" smtClean="0"/>
          </a:p>
          <a:p>
            <a:pPr lvl="1"/>
            <a:r>
              <a:rPr lang="en-US" dirty="0" smtClean="0"/>
              <a:t>Fit </a:t>
            </a:r>
            <a:r>
              <a:rPr lang="en-US" dirty="0" smtClean="0"/>
              <a:t>linear regression to collected data to estimate O&amp;M costs </a:t>
            </a:r>
            <a:r>
              <a:rPr lang="en-US" dirty="0" smtClean="0"/>
              <a:t>for 11 turbine sizes in model</a:t>
            </a:r>
            <a:endParaRPr lang="en-US" b="1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Areas for Improvement:</a:t>
            </a:r>
          </a:p>
          <a:p>
            <a:pPr lvl="1"/>
            <a:r>
              <a:rPr lang="en-US" dirty="0" smtClean="0"/>
              <a:t>Unscheduled </a:t>
            </a:r>
            <a:r>
              <a:rPr lang="en-US" dirty="0" smtClean="0"/>
              <a:t>maintenance at size extremes </a:t>
            </a:r>
            <a:r>
              <a:rPr lang="en-US" dirty="0" smtClean="0"/>
              <a:t>(&lt;10 kW and &gt;750 kW)</a:t>
            </a:r>
            <a:endParaRPr lang="en-US" dirty="0" smtClean="0"/>
          </a:p>
          <a:p>
            <a:pPr lvl="1"/>
            <a:r>
              <a:rPr lang="en-US" dirty="0" smtClean="0"/>
              <a:t>Additional data points for all sizes</a:t>
            </a:r>
            <a:endParaRPr lang="en-US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191000" y="762000"/>
            <a:ext cx="457200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/>
              <a:t>Default Settings:</a:t>
            </a:r>
            <a:endParaRPr lang="en-US" sz="20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267200" y="5105400"/>
            <a:ext cx="5029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4200" dirty="0" smtClean="0"/>
              <a:t>Planned Future Work:</a:t>
            </a:r>
          </a:p>
          <a:p>
            <a:pPr lvl="1"/>
            <a:r>
              <a:rPr lang="en-US" sz="3800" dirty="0" smtClean="0"/>
              <a:t>Additional data </a:t>
            </a:r>
            <a:r>
              <a:rPr lang="en-US" sz="3800" dirty="0" smtClean="0"/>
              <a:t>collection/</a:t>
            </a:r>
            <a:r>
              <a:rPr lang="en-US" sz="3800" dirty="0" smtClean="0"/>
              <a:t>interviews</a:t>
            </a:r>
          </a:p>
          <a:p>
            <a:pPr lvl="1"/>
            <a:r>
              <a:rPr lang="en-US" sz="3800" dirty="0" smtClean="0"/>
              <a:t>If </a:t>
            </a:r>
            <a:r>
              <a:rPr lang="en-US" sz="3800" dirty="0" smtClean="0"/>
              <a:t>sufficient data available, fit separate regressions for 2.5-50 </a:t>
            </a:r>
            <a:r>
              <a:rPr lang="en-US" sz="3800" dirty="0" smtClean="0"/>
              <a:t>kW </a:t>
            </a:r>
            <a:r>
              <a:rPr lang="en-US" sz="3800" dirty="0" smtClean="0"/>
              <a:t>and 50-1500 </a:t>
            </a:r>
            <a:r>
              <a:rPr lang="en-US" sz="3800" dirty="0" smtClean="0"/>
              <a:t>kW</a:t>
            </a:r>
          </a:p>
          <a:p>
            <a:pPr lvl="1"/>
            <a:r>
              <a:rPr lang="en-US" sz="3800" dirty="0" smtClean="0"/>
              <a:t>Review by TRC</a:t>
            </a:r>
            <a:endParaRPr lang="en-US" sz="38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067260"/>
              </p:ext>
            </p:extLst>
          </p:nvPr>
        </p:nvGraphicFramePr>
        <p:xfrm>
          <a:off x="4495800" y="1219200"/>
          <a:ext cx="4432300" cy="3837940"/>
        </p:xfrm>
        <a:graphic>
          <a:graphicData uri="http://schemas.openxmlformats.org/drawingml/2006/table">
            <a:tbl>
              <a:tblPr/>
              <a:tblGrid>
                <a:gridCol w="850900"/>
                <a:gridCol w="1219200"/>
                <a:gridCol w="1219200"/>
                <a:gridCol w="1143000"/>
              </a:tblGrid>
              <a:tr h="1016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Turbine Rating (kW)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Scheduled O&amp;M ($/kW)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Unscheduled O&amp;M ($/kW)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Fixed O&amp;M ($/kW)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27.64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$38.94 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27.62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$38.92 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27.58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38.88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27.27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11.29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38.56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26.87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11.28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38.15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25.69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11.25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36.94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23.71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34.91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21.74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$32.89 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19.76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$30.86 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15.81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$26.81 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43335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O&amp;M Costs (Future)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4191000" cy="4267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O&amp;M costs for each turbine size are specified for each model year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Support:</a:t>
            </a:r>
          </a:p>
          <a:p>
            <a:pPr lvl="1"/>
            <a:r>
              <a:rPr lang="en-US" dirty="0" smtClean="0"/>
              <a:t>Very limited empirical support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48200" y="3962400"/>
            <a:ext cx="4191000" cy="2057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495800" y="1066800"/>
            <a:ext cx="4495800" cy="5562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Areas for Improvement: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Short and long-term projections under different scenarios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Planned </a:t>
            </a:r>
            <a:r>
              <a:rPr lang="en-US" dirty="0"/>
              <a:t>Future Work:</a:t>
            </a:r>
          </a:p>
          <a:p>
            <a:pPr lvl="1"/>
            <a:r>
              <a:rPr lang="en-US" dirty="0"/>
              <a:t>Additional research/interview with industry</a:t>
            </a:r>
          </a:p>
          <a:p>
            <a:pPr lvl="1"/>
            <a:r>
              <a:rPr lang="en-US" dirty="0"/>
              <a:t>Develop internal consensus on cost schedules for four scenarios</a:t>
            </a:r>
          </a:p>
          <a:p>
            <a:pPr lvl="1"/>
            <a:r>
              <a:rPr lang="en-US" dirty="0"/>
              <a:t>Review by TRC</a:t>
            </a:r>
          </a:p>
          <a:p>
            <a:pPr marL="57150" indent="0">
              <a:buNone/>
            </a:pPr>
            <a:endParaRPr lang="en-US" b="1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4540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Financing (Current)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4191000" cy="3733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smtClean="0"/>
              <a:t>Overview:</a:t>
            </a:r>
          </a:p>
          <a:p>
            <a:pPr lvl="1"/>
            <a:r>
              <a:rPr lang="en-US" sz="1800" dirty="0" smtClean="0"/>
              <a:t>Financing parameter specified separately for </a:t>
            </a:r>
            <a:r>
              <a:rPr lang="en-US" sz="1800" dirty="0" smtClean="0"/>
              <a:t>lease vs. owned systems and res/com/</a:t>
            </a:r>
            <a:r>
              <a:rPr lang="en-US" sz="1800" dirty="0" err="1" smtClean="0"/>
              <a:t>ind</a:t>
            </a:r>
            <a:r>
              <a:rPr lang="en-US" sz="1800" dirty="0" smtClean="0"/>
              <a:t> sectors</a:t>
            </a:r>
          </a:p>
          <a:p>
            <a:pPr lvl="1"/>
            <a:r>
              <a:rPr lang="en-US" sz="1800" dirty="0" smtClean="0"/>
              <a:t>Assumes all customers have access to financing</a:t>
            </a:r>
            <a:endParaRPr lang="en-US" sz="1800" dirty="0" smtClean="0"/>
          </a:p>
          <a:p>
            <a:pPr marL="0" indent="0">
              <a:buNone/>
            </a:pPr>
            <a:r>
              <a:rPr lang="en-US" sz="2000" dirty="0" smtClean="0"/>
              <a:t>Basis of Support:</a:t>
            </a:r>
          </a:p>
          <a:p>
            <a:pPr lvl="1"/>
            <a:r>
              <a:rPr lang="en-US" sz="1800" dirty="0" smtClean="0"/>
              <a:t>Financing </a:t>
            </a:r>
            <a:r>
              <a:rPr lang="en-US" sz="1800" dirty="0" smtClean="0"/>
              <a:t>costs </a:t>
            </a:r>
            <a:r>
              <a:rPr lang="en-US" sz="1800" dirty="0" smtClean="0"/>
              <a:t>for host-owned systems based </a:t>
            </a:r>
            <a:r>
              <a:rPr lang="en-US" sz="1800" dirty="0" smtClean="0"/>
              <a:t>on opportunity cost of capital based on public </a:t>
            </a:r>
            <a:r>
              <a:rPr lang="en-US" sz="1800" dirty="0" smtClean="0"/>
              <a:t>debt and home equity loans</a:t>
            </a:r>
          </a:p>
          <a:p>
            <a:pPr lvl="1"/>
            <a:r>
              <a:rPr lang="en-US" sz="1800" dirty="0" smtClean="0"/>
              <a:t>Leased system costs based on lessor hurdle rates from Davidson et al. (2015)</a:t>
            </a:r>
            <a:endParaRPr lang="en-US" sz="1800" dirty="0" smtClean="0"/>
          </a:p>
          <a:p>
            <a:pPr marL="0" indent="0">
              <a:buNone/>
            </a:pPr>
            <a:r>
              <a:rPr lang="en-US" sz="2000" dirty="0" smtClean="0"/>
              <a:t>Areas for Improvement:</a:t>
            </a:r>
          </a:p>
          <a:p>
            <a:pPr lvl="1"/>
            <a:r>
              <a:rPr lang="en-US" sz="1800" dirty="0" smtClean="0"/>
              <a:t>Lessor hurdle rates are based on historical rates for solar leasing </a:t>
            </a:r>
            <a:r>
              <a:rPr lang="en-US" sz="1800" dirty="0" smtClean="0"/>
              <a:t>companies for the residential sector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33900" y="762000"/>
            <a:ext cx="4572000" cy="5867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/>
              <a:t>Default Settings:</a:t>
            </a:r>
          </a:p>
          <a:p>
            <a:r>
              <a:rPr lang="en-US" sz="1800" dirty="0" smtClean="0"/>
              <a:t>Res Host-Owned</a:t>
            </a:r>
            <a:r>
              <a:rPr lang="en-US" sz="1800" b="0" dirty="0" smtClean="0"/>
              <a:t>:  20 </a:t>
            </a:r>
            <a:r>
              <a:rPr lang="en-US" sz="1800" b="0" dirty="0" err="1" smtClean="0"/>
              <a:t>yr</a:t>
            </a:r>
            <a:r>
              <a:rPr lang="en-US" sz="1800" b="0" dirty="0" smtClean="0"/>
              <a:t> loan, 20% down, 5% APR (current 20-yr home equity loan)</a:t>
            </a:r>
          </a:p>
          <a:p>
            <a:r>
              <a:rPr lang="en-US" sz="1800" dirty="0" smtClean="0"/>
              <a:t>Non-Res </a:t>
            </a:r>
            <a:r>
              <a:rPr lang="en-US" sz="1800" dirty="0"/>
              <a:t>Host-Owned</a:t>
            </a:r>
            <a:r>
              <a:rPr lang="en-US" sz="1800" b="0" dirty="0"/>
              <a:t>:  </a:t>
            </a:r>
            <a:r>
              <a:rPr lang="en-US" sz="1800" b="0" dirty="0" smtClean="0"/>
              <a:t>20 </a:t>
            </a:r>
            <a:r>
              <a:rPr lang="en-US" sz="1800" b="0" dirty="0" err="1"/>
              <a:t>yr</a:t>
            </a:r>
            <a:r>
              <a:rPr lang="en-US" sz="1800" b="0" dirty="0"/>
              <a:t> loan, </a:t>
            </a:r>
            <a:r>
              <a:rPr lang="en-US" sz="1800" b="0" dirty="0" smtClean="0"/>
              <a:t>40</a:t>
            </a:r>
            <a:r>
              <a:rPr lang="en-US" sz="1800" b="0" dirty="0"/>
              <a:t>% down, </a:t>
            </a:r>
            <a:r>
              <a:rPr lang="en-US" sz="1800" b="0" dirty="0" smtClean="0"/>
              <a:t>5.25% </a:t>
            </a:r>
            <a:r>
              <a:rPr lang="en-US" sz="1800" b="0" dirty="0"/>
              <a:t>APR (current 20-yr </a:t>
            </a:r>
            <a:r>
              <a:rPr lang="en-US" sz="1800" b="0" dirty="0" smtClean="0"/>
              <a:t>AA corporate bond)</a:t>
            </a:r>
          </a:p>
          <a:p>
            <a:r>
              <a:rPr lang="en-US" sz="1800" dirty="0" smtClean="0"/>
              <a:t>Res TPO</a:t>
            </a:r>
            <a:r>
              <a:rPr lang="en-US" sz="1800" b="0" dirty="0" smtClean="0"/>
              <a:t>: </a:t>
            </a:r>
            <a:r>
              <a:rPr lang="en-US" sz="1800" b="0" dirty="0" smtClean="0"/>
              <a:t>20 </a:t>
            </a:r>
            <a:r>
              <a:rPr lang="en-US" sz="1800" b="0" dirty="0" err="1" smtClean="0"/>
              <a:t>yr</a:t>
            </a:r>
            <a:r>
              <a:rPr lang="en-US" sz="1800" b="0" dirty="0" smtClean="0"/>
              <a:t> </a:t>
            </a:r>
            <a:r>
              <a:rPr lang="en-US" sz="1800" b="0" dirty="0" smtClean="0"/>
              <a:t>lease, 0% down, 0% escalation, lessor rate of return of 7% (Davidson et </a:t>
            </a:r>
            <a:r>
              <a:rPr lang="en-US" sz="1800" b="0" dirty="0" smtClean="0"/>
              <a:t>al. </a:t>
            </a:r>
            <a:r>
              <a:rPr lang="en-US" sz="1800" b="0" dirty="0" smtClean="0"/>
              <a:t>2015)</a:t>
            </a:r>
          </a:p>
          <a:p>
            <a:r>
              <a:rPr lang="en-US" sz="1800" dirty="0" smtClean="0"/>
              <a:t>Non-Res </a:t>
            </a:r>
            <a:r>
              <a:rPr lang="en-US" sz="1800" dirty="0"/>
              <a:t>TPO</a:t>
            </a:r>
            <a:r>
              <a:rPr lang="en-US" sz="1800" b="0" dirty="0"/>
              <a:t>: </a:t>
            </a:r>
            <a:r>
              <a:rPr lang="en-US" sz="1800" b="0" dirty="0" smtClean="0"/>
              <a:t>20 </a:t>
            </a:r>
            <a:r>
              <a:rPr lang="en-US" sz="1800" b="0" dirty="0" err="1" smtClean="0"/>
              <a:t>yr</a:t>
            </a:r>
            <a:r>
              <a:rPr lang="en-US" sz="1800" b="0" dirty="0" smtClean="0"/>
              <a:t> </a:t>
            </a:r>
            <a:r>
              <a:rPr lang="en-US" sz="1800" b="0" dirty="0"/>
              <a:t>lease, 0% down, 0% escalation, lessor rate of return of 7% (Davidson et </a:t>
            </a:r>
            <a:r>
              <a:rPr lang="en-US" sz="1800" b="0" dirty="0" smtClean="0"/>
              <a:t>al. </a:t>
            </a:r>
            <a:r>
              <a:rPr lang="en-US" sz="1800" b="0" dirty="0"/>
              <a:t>2015)</a:t>
            </a:r>
          </a:p>
          <a:p>
            <a:pPr marL="0" indent="0">
              <a:buNone/>
            </a:pPr>
            <a:endParaRPr lang="en-US" sz="18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00"/>
                </a:solidFill>
              </a:rPr>
              <a:t>Planned </a:t>
            </a:r>
            <a:r>
              <a:rPr lang="en-US" sz="2000" dirty="0">
                <a:solidFill>
                  <a:srgbClr val="000000"/>
                </a:solidFill>
              </a:rPr>
              <a:t>Future Work: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Additional data collection from current wind lessors and developers on typical financing terms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Add feature to </a:t>
            </a:r>
            <a:r>
              <a:rPr lang="en-US" sz="1800" b="0" dirty="0" smtClean="0">
                <a:solidFill>
                  <a:srgbClr val="000000"/>
                </a:solidFill>
              </a:rPr>
              <a:t>allow different financing terms over time</a:t>
            </a:r>
          </a:p>
          <a:p>
            <a:r>
              <a:rPr lang="en-US" sz="1800" b="0" dirty="0" smtClean="0">
                <a:solidFill>
                  <a:srgbClr val="000000"/>
                </a:solidFill>
              </a:rPr>
              <a:t>Review by TRC</a:t>
            </a:r>
            <a:endParaRPr lang="en-US" sz="1800" b="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8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5800" y="5105400"/>
            <a:ext cx="4648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/>
          </a:p>
          <a:p>
            <a:pPr lvl="1"/>
            <a:endParaRPr lang="en-US" sz="33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452356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Financing (Future)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8610600" cy="57150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Model will allow for changing financing parameters over time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Possible Basis of Support:</a:t>
            </a:r>
          </a:p>
          <a:p>
            <a:pPr lvl="1"/>
            <a:r>
              <a:rPr lang="en-US" dirty="0" smtClean="0"/>
              <a:t>Compare to distributed solar market development and financing history (assuming data are available)</a:t>
            </a:r>
          </a:p>
          <a:p>
            <a:pPr lvl="1"/>
            <a:r>
              <a:rPr lang="en-US" dirty="0" smtClean="0"/>
              <a:t>Evaluate existing historical rates (bonds, home equity) and/or long-term projections of other financial assets to bound scenarios</a:t>
            </a:r>
          </a:p>
          <a:p>
            <a:pPr marL="457200" lvl="1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dirty="0" smtClean="0"/>
              <a:t>Planned Future </a:t>
            </a:r>
            <a:r>
              <a:rPr lang="en-US" dirty="0" smtClean="0"/>
              <a:t>Work</a:t>
            </a:r>
            <a:endParaRPr lang="en-US" sz="3300" dirty="0" smtClean="0"/>
          </a:p>
          <a:p>
            <a:pPr lvl="1"/>
            <a:r>
              <a:rPr lang="en-US" sz="3300" dirty="0" smtClean="0"/>
              <a:t>Develop internal consensus on methodology and actual values for financing parameters for four scenarios</a:t>
            </a:r>
          </a:p>
          <a:p>
            <a:pPr lvl="1"/>
            <a:r>
              <a:rPr lang="en-US" sz="3300" dirty="0" smtClean="0"/>
              <a:t>Review by TRC</a:t>
            </a: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5800" y="5105400"/>
            <a:ext cx="4648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9120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Incentives (Federal</a:t>
            </a:r>
            <a:r>
              <a:rPr lang="en-US" dirty="0" smtClean="0"/>
              <a:t>) – Current and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4191000" cy="54102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Federal ITC level can be specified by market sector and model year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Assume </a:t>
            </a:r>
            <a:r>
              <a:rPr lang="en-US" dirty="0" smtClean="0">
                <a:solidFill>
                  <a:srgbClr val="000000"/>
                </a:solidFill>
              </a:rPr>
              <a:t>continuation of existing ITC policy under business-as-usual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Planned Future Work</a:t>
            </a:r>
            <a:endParaRPr lang="en-US" dirty="0"/>
          </a:p>
          <a:p>
            <a:pPr lvl="1"/>
            <a:r>
              <a:rPr lang="en-US" sz="3300" dirty="0" smtClean="0"/>
              <a:t>Develop consensus on ITC settings for four scenarios</a:t>
            </a:r>
            <a:endParaRPr lang="en-US" sz="3300" dirty="0" smtClean="0"/>
          </a:p>
          <a:p>
            <a:pPr lvl="1"/>
            <a:r>
              <a:rPr lang="en-US" sz="3300" dirty="0" smtClean="0"/>
              <a:t>Review </a:t>
            </a:r>
            <a:r>
              <a:rPr lang="en-US" sz="3300" dirty="0" smtClean="0"/>
              <a:t>by TRC</a:t>
            </a:r>
          </a:p>
          <a:p>
            <a:pPr lvl="1"/>
            <a:endParaRPr lang="en-US" sz="3300" dirty="0">
              <a:solidFill>
                <a:srgbClr val="FF0000"/>
              </a:solidFill>
            </a:endParaRPr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33900" y="762000"/>
            <a:ext cx="457200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 smtClean="0"/>
              <a:t>Default Settings:</a:t>
            </a:r>
          </a:p>
          <a:p>
            <a:pPr marL="0" indent="0">
              <a:buNone/>
            </a:pPr>
            <a:endParaRPr lang="en-US" sz="30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5800" y="5105400"/>
            <a:ext cx="4648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920482"/>
              </p:ext>
            </p:extLst>
          </p:nvPr>
        </p:nvGraphicFramePr>
        <p:xfrm>
          <a:off x="5181600" y="1295400"/>
          <a:ext cx="3386561" cy="4809660"/>
        </p:xfrm>
        <a:graphic>
          <a:graphicData uri="http://schemas.openxmlformats.org/drawingml/2006/table">
            <a:tbl>
              <a:tblPr/>
              <a:tblGrid>
                <a:gridCol w="534720"/>
                <a:gridCol w="962496"/>
                <a:gridCol w="1045675"/>
                <a:gridCol w="843670"/>
              </a:tblGrid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Year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Residential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Commercial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Industrial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2014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2016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2018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2020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2022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2024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2026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2028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2030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2032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2034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2036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2038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2040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2042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2044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2046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2048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2050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11883" marR="11883" marT="1188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8297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18872"/>
            <a:ext cx="8458200" cy="566928"/>
          </a:xfrm>
        </p:spPr>
        <p:txBody>
          <a:bodyPr>
            <a:noAutofit/>
          </a:bodyPr>
          <a:lstStyle/>
          <a:p>
            <a:r>
              <a:rPr lang="en-US" sz="3200" dirty="0" smtClean="0"/>
              <a:t>Incentives (State and Local</a:t>
            </a:r>
            <a:r>
              <a:rPr lang="en-US" sz="3200" dirty="0" smtClean="0"/>
              <a:t>) – Current and Future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8763000" cy="54102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State and local incentives can either be sourced from DSIRE database or user-defined inputs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</a:t>
            </a:r>
            <a:r>
              <a:rPr lang="en-US" dirty="0" smtClean="0"/>
              <a:t>Support:</a:t>
            </a:r>
            <a:endParaRPr lang="en-US" dirty="0" smtClean="0"/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DSIRE </a:t>
            </a:r>
            <a:r>
              <a:rPr lang="en-US" dirty="0" smtClean="0">
                <a:solidFill>
                  <a:srgbClr val="000000"/>
                </a:solidFill>
              </a:rPr>
              <a:t>database is used as the default source for state and local incentives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Areas of Improvement:</a:t>
            </a:r>
          </a:p>
          <a:p>
            <a:pPr lvl="1"/>
            <a:r>
              <a:rPr lang="en-US" dirty="0" smtClean="0"/>
              <a:t>DSIRE data has not been updated since 2013 and is missing key information (e.g., expiration dates)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Planned Future Work</a:t>
            </a:r>
            <a:endParaRPr lang="en-US" dirty="0"/>
          </a:p>
          <a:p>
            <a:pPr lvl="1"/>
            <a:r>
              <a:rPr lang="en-US" sz="3300" dirty="0" smtClean="0"/>
              <a:t>Replace/update DSIRE data with policy data from </a:t>
            </a:r>
            <a:r>
              <a:rPr lang="en-US" sz="3300" dirty="0" smtClean="0"/>
              <a:t>PNNL</a:t>
            </a:r>
          </a:p>
          <a:p>
            <a:pPr lvl="1"/>
            <a:r>
              <a:rPr lang="en-US" sz="3300" dirty="0" smtClean="0"/>
              <a:t>Develop consensus on default state policy incentive expirations for four scenarios</a:t>
            </a:r>
          </a:p>
          <a:p>
            <a:pPr lvl="1"/>
            <a:r>
              <a:rPr lang="en-US" sz="3300" dirty="0" smtClean="0"/>
              <a:t>Review by TRC</a:t>
            </a:r>
            <a:endParaRPr lang="en-US" sz="3300" dirty="0" smtClean="0"/>
          </a:p>
          <a:p>
            <a:pPr lvl="1"/>
            <a:endParaRPr lang="en-US" sz="3300" dirty="0">
              <a:solidFill>
                <a:srgbClr val="FF0000"/>
              </a:solidFill>
            </a:endParaRPr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5800" y="5105400"/>
            <a:ext cx="4648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62252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Detailed Model Assumptions: Technology-Agnostic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050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Presentation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Review key model dynamics </a:t>
            </a:r>
          </a:p>
          <a:p>
            <a:r>
              <a:rPr lang="en-US" dirty="0" smtClean="0"/>
              <a:t>Review core algorithms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for modeling diffusion of technology</a:t>
            </a:r>
          </a:p>
          <a:p>
            <a:r>
              <a:rPr lang="en-US" dirty="0" smtClean="0"/>
              <a:t>Summary of major input data assumptions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ind-specific and tech agnostic</a:t>
            </a:r>
          </a:p>
          <a:p>
            <a:r>
              <a:rPr lang="en-US" dirty="0" smtClean="0"/>
              <a:t>Detailed review of each major assumption</a:t>
            </a:r>
          </a:p>
          <a:p>
            <a:pPr lvl="1"/>
            <a:r>
              <a:rPr lang="en-US" dirty="0" smtClean="0"/>
              <a:t>Default settings</a:t>
            </a:r>
          </a:p>
          <a:p>
            <a:pPr lvl="1"/>
            <a:r>
              <a:rPr lang="en-US" dirty="0" smtClean="0"/>
              <a:t>Basis for settings</a:t>
            </a:r>
          </a:p>
          <a:p>
            <a:pPr lvl="1"/>
            <a:r>
              <a:rPr lang="en-US" dirty="0" smtClean="0"/>
              <a:t>Known areas for improvement</a:t>
            </a:r>
          </a:p>
          <a:p>
            <a:pPr lvl="1"/>
            <a:r>
              <a:rPr lang="en-US" dirty="0" smtClean="0"/>
              <a:t>Planned future work (Q1-Q2)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092687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Electricity Rates (Current)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3733800" cy="17526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Retail rates are based on real</a:t>
            </a:r>
            <a:r>
              <a:rPr lang="en-US" dirty="0" smtClean="0"/>
              <a:t>-world </a:t>
            </a:r>
            <a:r>
              <a:rPr lang="en-US" dirty="0" smtClean="0"/>
              <a:t>tariffs extracted from </a:t>
            </a:r>
            <a:r>
              <a:rPr lang="en-US" dirty="0" err="1" smtClean="0"/>
              <a:t>OpenEI</a:t>
            </a:r>
            <a:r>
              <a:rPr lang="en-US" dirty="0" smtClean="0"/>
              <a:t> Utility </a:t>
            </a:r>
            <a:r>
              <a:rPr lang="en-US" dirty="0" smtClean="0"/>
              <a:t>Rate Database (URDB)</a:t>
            </a:r>
          </a:p>
          <a:p>
            <a:pPr lvl="1"/>
            <a:endParaRPr lang="en-US" sz="3300" dirty="0">
              <a:solidFill>
                <a:srgbClr val="FF0000"/>
              </a:solidFill>
            </a:endParaRPr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5800" y="5105400"/>
            <a:ext cx="4648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  <p:pic>
        <p:nvPicPr>
          <p:cNvPr id="5" name="Picture 4" descr="Staff:mgleason:DG_Wind:Graphics:urdb_curated_rate_coverage_20151106.pn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9" b="5270"/>
          <a:stretch/>
        </p:blipFill>
        <p:spPr bwMode="auto">
          <a:xfrm>
            <a:off x="4114800" y="1828800"/>
            <a:ext cx="5029200" cy="309022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52400" y="2590800"/>
            <a:ext cx="3733800" cy="3505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0" indent="0">
              <a:buFont typeface="Arial" pitchFamily="34" charset="0"/>
              <a:buNone/>
            </a:pPr>
            <a:r>
              <a:rPr lang="en-US" dirty="0" smtClean="0"/>
              <a:t>Basis of Support: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Real-world tariffs from the URDB closely resemble the current electricity costs incurred by electricity consumers in the US</a:t>
            </a:r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0" indent="0">
              <a:buFont typeface="Arial" pitchFamily="34" charset="0"/>
              <a:buNone/>
            </a:pPr>
            <a:r>
              <a:rPr lang="en-US" dirty="0" smtClean="0"/>
              <a:t>Planned Future Work</a:t>
            </a:r>
          </a:p>
          <a:p>
            <a:pPr lvl="1"/>
            <a:r>
              <a:rPr lang="en-US" sz="3300" dirty="0" smtClean="0"/>
              <a:t>Review by TRC</a:t>
            </a:r>
          </a:p>
          <a:p>
            <a:pPr lvl="1"/>
            <a:endParaRPr lang="en-US" sz="3300" dirty="0" smtClean="0">
              <a:solidFill>
                <a:srgbClr val="FF0000"/>
              </a:solidFill>
            </a:endParaRPr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761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Electricity </a:t>
            </a:r>
            <a:r>
              <a:rPr lang="en-US" dirty="0" smtClean="0"/>
              <a:t>Rates (</a:t>
            </a:r>
            <a:r>
              <a:rPr lang="en-US" dirty="0" smtClean="0"/>
              <a:t>Future)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4191000" cy="57150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Future retail rates are based on AEO2015 regional escalation </a:t>
            </a:r>
            <a:r>
              <a:rPr lang="en-US" dirty="0" smtClean="0"/>
              <a:t>forecasts</a:t>
            </a:r>
          </a:p>
          <a:p>
            <a:pPr lvl="1"/>
            <a:r>
              <a:rPr lang="en-US" dirty="0" smtClean="0"/>
              <a:t>Alternative </a:t>
            </a:r>
            <a:r>
              <a:rPr lang="en-US" dirty="0" smtClean="0"/>
              <a:t>future rate structures may be evaluated, but current structures are used by default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AEO </a:t>
            </a:r>
            <a:r>
              <a:rPr lang="en-US" dirty="0" smtClean="0">
                <a:solidFill>
                  <a:srgbClr val="000000"/>
                </a:solidFill>
              </a:rPr>
              <a:t>2014 &amp; 2015 Reference Case projections provide rate escalations through 2040; rates </a:t>
            </a:r>
            <a:r>
              <a:rPr lang="en-US" dirty="0" smtClean="0">
                <a:solidFill>
                  <a:srgbClr val="000000"/>
                </a:solidFill>
              </a:rPr>
              <a:t>are either constant in real terms or extrapolated thereafter</a:t>
            </a:r>
            <a:endParaRPr lang="en-US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Planned Future Work</a:t>
            </a:r>
          </a:p>
          <a:p>
            <a:pPr lvl="1"/>
            <a:r>
              <a:rPr lang="en-US" sz="3300" dirty="0" smtClean="0"/>
              <a:t>Review by TRC</a:t>
            </a:r>
          </a:p>
          <a:p>
            <a:pPr lvl="1"/>
            <a:endParaRPr lang="en-US" sz="3300" dirty="0">
              <a:solidFill>
                <a:srgbClr val="FF0000"/>
              </a:solidFill>
            </a:endParaRPr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33900" y="762000"/>
            <a:ext cx="457200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 smtClean="0"/>
              <a:t>Default Settings:</a:t>
            </a:r>
          </a:p>
          <a:p>
            <a:r>
              <a:rPr lang="en-US" sz="1800" b="0" dirty="0" smtClean="0"/>
              <a:t>AEO 2015 (rate escalations in real terms ($2014</a:t>
            </a:r>
            <a:r>
              <a:rPr lang="en-US" sz="1800" b="0" dirty="0" smtClean="0"/>
              <a:t>) </a:t>
            </a:r>
            <a:r>
              <a:rPr lang="en-US" sz="1800" b="0" dirty="0" err="1" smtClean="0"/>
              <a:t>thorugh</a:t>
            </a:r>
            <a:r>
              <a:rPr lang="en-US" sz="1800" b="0" dirty="0" smtClean="0"/>
              <a:t> 2040, constant </a:t>
            </a:r>
            <a:r>
              <a:rPr lang="en-US" sz="1800" b="0" dirty="0" smtClean="0"/>
              <a:t>in real terms </a:t>
            </a:r>
            <a:r>
              <a:rPr lang="en-US" sz="1800" b="0" dirty="0" smtClean="0"/>
              <a:t>2040-2070)</a:t>
            </a:r>
            <a:endParaRPr lang="en-US" sz="1800" b="0" dirty="0" smtClean="0"/>
          </a:p>
          <a:p>
            <a:pPr marL="0" indent="0">
              <a:buNone/>
            </a:pPr>
            <a:endParaRPr lang="en-US" sz="3000" dirty="0" smtClean="0"/>
          </a:p>
          <a:p>
            <a:pPr marL="0" indent="0">
              <a:buNone/>
            </a:pPr>
            <a:r>
              <a:rPr lang="en-US" sz="3000" dirty="0" smtClean="0"/>
              <a:t>Alternative Settings:</a:t>
            </a:r>
          </a:p>
          <a:p>
            <a:r>
              <a:rPr lang="en-US" sz="1800" b="0" dirty="0" smtClean="0"/>
              <a:t>AEO2015 + Extrapolation 2040+</a:t>
            </a:r>
          </a:p>
          <a:p>
            <a:r>
              <a:rPr lang="en-US" sz="1800" b="0" dirty="0" smtClean="0"/>
              <a:t>AEO 2014</a:t>
            </a:r>
          </a:p>
          <a:p>
            <a:r>
              <a:rPr lang="en-US" sz="1800" b="0" dirty="0" smtClean="0"/>
              <a:t>No growth</a:t>
            </a:r>
          </a:p>
          <a:p>
            <a:r>
              <a:rPr lang="en-US" sz="1800" b="0" dirty="0" smtClean="0"/>
              <a:t>User defined</a:t>
            </a:r>
            <a:endParaRPr lang="en-US" sz="1800" b="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5800" y="5105400"/>
            <a:ext cx="4648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37520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000" dirty="0" smtClean="0"/>
              <a:t>Net Energy Metering Policies (Current and Future)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8763000" cy="56388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Net Energy Metering (NEM) outflow credit valuation and maximum system size can be set by state and sector</a:t>
            </a:r>
          </a:p>
          <a:p>
            <a:pPr lvl="1"/>
            <a:r>
              <a:rPr lang="en-US" dirty="0" smtClean="0"/>
              <a:t>NEM expiration years can also be set by state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Support/Default Setting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Default </a:t>
            </a:r>
            <a:r>
              <a:rPr lang="en-US" dirty="0" smtClean="0">
                <a:solidFill>
                  <a:srgbClr val="000000"/>
                </a:solidFill>
              </a:rPr>
              <a:t>NEM maximum system sizes by state and sector are based on current policy (Barnes et al. 2013). 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Non</a:t>
            </a:r>
            <a:r>
              <a:rPr lang="en-US" dirty="0" smtClean="0">
                <a:solidFill>
                  <a:srgbClr val="000000"/>
                </a:solidFill>
              </a:rPr>
              <a:t>-NEM outflow credit valuation is based on projected wholesale electricity rates by state and model year using the ReEDS ATB Central Scenario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Default </a:t>
            </a:r>
            <a:r>
              <a:rPr lang="en-US" dirty="0" smtClean="0">
                <a:solidFill>
                  <a:srgbClr val="000000"/>
                </a:solidFill>
              </a:rPr>
              <a:t>NEM expiration years by state are based comparison of a recent dGen BAU run for the solar market against cumulative state NEM limits from Barnes et al. (2013</a:t>
            </a:r>
            <a:r>
              <a:rPr lang="en-US" dirty="0" smtClean="0">
                <a:solidFill>
                  <a:srgbClr val="000000"/>
                </a:solidFill>
              </a:rPr>
              <a:t>)</a:t>
            </a:r>
          </a:p>
          <a:p>
            <a:pPr marL="5715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 marL="5715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Planned Future Work:</a:t>
            </a:r>
          </a:p>
          <a:p>
            <a:pPr marL="914400" lvl="1" indent="-457200"/>
            <a:r>
              <a:rPr lang="en-US" dirty="0" smtClean="0">
                <a:solidFill>
                  <a:srgbClr val="000000"/>
                </a:solidFill>
              </a:rPr>
              <a:t>Potential update of NEM expiration years based on future updated solar BAU scenario run</a:t>
            </a:r>
          </a:p>
          <a:p>
            <a:pPr marL="914400" lvl="1" indent="-457200"/>
            <a:r>
              <a:rPr lang="en-US" dirty="0" smtClean="0">
                <a:solidFill>
                  <a:srgbClr val="000000"/>
                </a:solidFill>
              </a:rPr>
              <a:t>Review by TRC</a:t>
            </a:r>
            <a:endParaRPr lang="en-US" dirty="0" smtClean="0">
              <a:solidFill>
                <a:srgbClr val="000000"/>
              </a:solidFill>
            </a:endParaRPr>
          </a:p>
          <a:p>
            <a:pPr marL="914400" lvl="1" indent="-457200"/>
            <a:endParaRPr lang="en-US" dirty="0" smtClean="0"/>
          </a:p>
          <a:p>
            <a:pPr lvl="1"/>
            <a:endParaRPr lang="en-US" sz="3300" dirty="0">
              <a:solidFill>
                <a:srgbClr val="FF0000"/>
              </a:solidFill>
            </a:endParaRPr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5800" y="5105400"/>
            <a:ext cx="4648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11233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4114800"/>
            <a:ext cx="3813175" cy="25387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Maximum Market Share Curves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38200"/>
            <a:ext cx="4876800" cy="60198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Adoption or Maximum </a:t>
            </a:r>
            <a:r>
              <a:rPr lang="en-US" dirty="0" smtClean="0"/>
              <a:t>market share (MMS) curves relate economic attractiveness to long-term market potential</a:t>
            </a:r>
          </a:p>
          <a:p>
            <a:pPr lvl="1"/>
            <a:r>
              <a:rPr lang="en-US" dirty="0" smtClean="0"/>
              <a:t>The model includes several </a:t>
            </a:r>
            <a:r>
              <a:rPr lang="en-US" dirty="0" smtClean="0"/>
              <a:t>options for </a:t>
            </a:r>
            <a:r>
              <a:rPr lang="en-US" dirty="0" smtClean="0"/>
              <a:t>MMS </a:t>
            </a:r>
            <a:r>
              <a:rPr lang="en-US" dirty="0" smtClean="0"/>
              <a:t>curves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</a:t>
            </a:r>
            <a:r>
              <a:rPr lang="en-US" dirty="0" smtClean="0"/>
              <a:t>of Support: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We </a:t>
            </a:r>
            <a:r>
              <a:rPr lang="en-US" dirty="0" smtClean="0">
                <a:solidFill>
                  <a:srgbClr val="000000"/>
                </a:solidFill>
              </a:rPr>
              <a:t>use curves from </a:t>
            </a:r>
            <a:r>
              <a:rPr lang="en-US" dirty="0" err="1"/>
              <a:t>Paidipati</a:t>
            </a:r>
            <a:r>
              <a:rPr lang="en-US" dirty="0"/>
              <a:t> et al. (2008</a:t>
            </a:r>
            <a:r>
              <a:rPr lang="en-US" dirty="0" smtClean="0"/>
              <a:t>) and </a:t>
            </a:r>
            <a:r>
              <a:rPr lang="en-US" dirty="0" err="1" smtClean="0"/>
              <a:t>Sigrin</a:t>
            </a:r>
            <a:r>
              <a:rPr lang="en-US" dirty="0" smtClean="0"/>
              <a:t> and Drury (2015) </a:t>
            </a:r>
            <a:r>
              <a:rPr lang="en-US" dirty="0" smtClean="0"/>
              <a:t>for host-owned </a:t>
            </a:r>
            <a:r>
              <a:rPr lang="en-US" dirty="0" smtClean="0"/>
              <a:t>systems </a:t>
            </a:r>
            <a:r>
              <a:rPr lang="en-US" dirty="0" smtClean="0"/>
              <a:t>for consistency with previous research (</a:t>
            </a:r>
            <a:r>
              <a:rPr lang="en-US" dirty="0" err="1" smtClean="0"/>
              <a:t>SunShot</a:t>
            </a:r>
            <a:r>
              <a:rPr lang="en-US" dirty="0" smtClean="0"/>
              <a:t> Vision Study) and because </a:t>
            </a:r>
            <a:r>
              <a:rPr lang="en-US" dirty="0" smtClean="0"/>
              <a:t>they are mid-line estimates compared to other options</a:t>
            </a:r>
          </a:p>
          <a:p>
            <a:pPr lvl="1"/>
            <a:r>
              <a:rPr lang="en-US" dirty="0" smtClean="0"/>
              <a:t>We </a:t>
            </a:r>
            <a:r>
              <a:rPr lang="en-US" dirty="0" smtClean="0"/>
              <a:t>use the only available curve for leased </a:t>
            </a:r>
            <a:r>
              <a:rPr lang="en-US" dirty="0" smtClean="0"/>
              <a:t>systems, which is based on surveys of  the residential solar market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Planned </a:t>
            </a:r>
            <a:r>
              <a:rPr lang="en-US" dirty="0"/>
              <a:t>Future Work:</a:t>
            </a:r>
          </a:p>
          <a:p>
            <a:pPr lvl="1"/>
            <a:r>
              <a:rPr lang="en-US" dirty="0"/>
              <a:t>May update leasing MMS curve using more recent solar data</a:t>
            </a:r>
          </a:p>
          <a:p>
            <a:pPr lvl="1"/>
            <a:r>
              <a:rPr lang="en-US" dirty="0"/>
              <a:t>Review by TRC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sz="3300" dirty="0">
              <a:solidFill>
                <a:srgbClr val="FF0000"/>
              </a:solidFill>
            </a:endParaRPr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181600" y="762000"/>
            <a:ext cx="392430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 smtClean="0"/>
              <a:t>Default Settings:</a:t>
            </a:r>
          </a:p>
          <a:p>
            <a:pPr marL="0" indent="0">
              <a:buNone/>
            </a:pPr>
            <a:r>
              <a:rPr lang="en-US" sz="1800" dirty="0" smtClean="0"/>
              <a:t>Host-</a:t>
            </a:r>
            <a:r>
              <a:rPr lang="en-US" sz="1800" dirty="0" smtClean="0"/>
              <a:t>Owned</a:t>
            </a:r>
            <a:endParaRPr lang="en-US" sz="18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3000" dirty="0" smtClean="0"/>
          </a:p>
          <a:p>
            <a:pPr marL="0" indent="0">
              <a:buNone/>
            </a:pPr>
            <a:endParaRPr lang="en-US" sz="30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5800" y="5105400"/>
            <a:ext cx="4648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953000" y="5486400"/>
            <a:ext cx="40386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>
              <a:solidFill>
                <a:srgbClr val="FF0000"/>
              </a:solidFill>
            </a:endParaRPr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782760"/>
              </p:ext>
            </p:extLst>
          </p:nvPr>
        </p:nvGraphicFramePr>
        <p:xfrm>
          <a:off x="4919792" y="990600"/>
          <a:ext cx="4267200" cy="304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Rectangle 13"/>
          <p:cNvSpPr/>
          <p:nvPr/>
        </p:nvSpPr>
        <p:spPr>
          <a:xfrm>
            <a:off x="5257800" y="3962400"/>
            <a:ext cx="8445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Leased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301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Load Growth Projections (Future)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8458200" cy="54102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Overview:</a:t>
            </a:r>
          </a:p>
          <a:p>
            <a:pPr lvl="1"/>
            <a:r>
              <a:rPr lang="en-US" dirty="0" smtClean="0"/>
              <a:t>Load growth is implemented in the model as population growth in each sector</a:t>
            </a:r>
          </a:p>
          <a:p>
            <a:pPr lvl="1"/>
            <a:r>
              <a:rPr lang="en-US" dirty="0" smtClean="0"/>
              <a:t>10 load growth scenarios are available, all from AEO 2014 and 2015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Basis of Support: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AEO </a:t>
            </a:r>
            <a:r>
              <a:rPr lang="en-US" dirty="0" smtClean="0">
                <a:solidFill>
                  <a:srgbClr val="000000"/>
                </a:solidFill>
              </a:rPr>
              <a:t>2014 &amp; 2015 Reference Case projections provide 5 different scenarios each. 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We </a:t>
            </a:r>
            <a:r>
              <a:rPr lang="en-US" dirty="0" smtClean="0">
                <a:solidFill>
                  <a:srgbClr val="000000"/>
                </a:solidFill>
              </a:rPr>
              <a:t>use AEO 2015 (Reference Case) as the default because it is the most up-to-date, business-as-usual case available from AEO</a:t>
            </a:r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Planned Future Work</a:t>
            </a:r>
          </a:p>
          <a:p>
            <a:pPr lvl="1"/>
            <a:r>
              <a:rPr lang="en-US" sz="3300" dirty="0" smtClean="0"/>
              <a:t>Review by TRC</a:t>
            </a:r>
          </a:p>
          <a:p>
            <a:pPr lvl="1"/>
            <a:endParaRPr lang="en-US" sz="3300" dirty="0">
              <a:solidFill>
                <a:srgbClr val="FF0000"/>
              </a:solidFill>
            </a:endParaRPr>
          </a:p>
          <a:p>
            <a:pPr lvl="1"/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5800" y="5105400"/>
            <a:ext cx="46482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3300" dirty="0" smtClean="0"/>
          </a:p>
          <a:p>
            <a:pPr lvl="1"/>
            <a:endParaRPr lang="en-US" dirty="0" smtClean="0"/>
          </a:p>
          <a:p>
            <a:pPr marL="457200" lvl="1" indent="0">
              <a:buFont typeface="Courier New" pitchFamily="49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974664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Model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2331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bsigrin\AppData\Local\Microsoft\Windows\Temporary Internet Files\Content.Outlook\3CILXHZ2\sample_graphic (4)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590800"/>
            <a:ext cx="8534399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Statistical Representation of Customers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838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To reconcile data sets of disparate resolutions, we represent customers through a statistical framework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33350" y="1981200"/>
            <a:ext cx="5410200" cy="99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000" dirty="0" smtClean="0">
                <a:solidFill>
                  <a:srgbClr val="0079C1"/>
                </a:solidFill>
              </a:rPr>
              <a:t>1) Sample points in county. Each point represents a customer. There may be more than 1 per cell. </a:t>
            </a:r>
            <a:endParaRPr lang="en-US" sz="2000" dirty="0">
              <a:solidFill>
                <a:srgbClr val="0079C1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791200" y="2010770"/>
            <a:ext cx="33528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800" dirty="0">
                <a:solidFill>
                  <a:srgbClr val="0079C1"/>
                </a:solidFill>
              </a:rPr>
              <a:t>3</a:t>
            </a:r>
            <a:r>
              <a:rPr lang="en-US" sz="2800" dirty="0" smtClean="0">
                <a:solidFill>
                  <a:srgbClr val="0079C1"/>
                </a:solidFill>
              </a:rPr>
              <a:t>) Randomly associate customer segments with national distributions, such as customer load patterns</a:t>
            </a:r>
            <a:endParaRPr lang="en-US" sz="2800" dirty="0">
              <a:solidFill>
                <a:srgbClr val="0079C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838450" y="5562600"/>
            <a:ext cx="2971800" cy="9906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800" dirty="0">
                <a:solidFill>
                  <a:srgbClr val="0079C1"/>
                </a:solidFill>
              </a:rPr>
              <a:t>2</a:t>
            </a:r>
            <a:r>
              <a:rPr lang="en-US" sz="2800" dirty="0" smtClean="0">
                <a:solidFill>
                  <a:srgbClr val="0079C1"/>
                </a:solidFill>
              </a:rPr>
              <a:t>) Associate with exclusions, CF, rates, etc.</a:t>
            </a:r>
            <a:endParaRPr lang="en-US" sz="2800" dirty="0">
              <a:solidFill>
                <a:srgbClr val="0079C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59253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3234" b="30111"/>
          <a:stretch/>
        </p:blipFill>
        <p:spPr>
          <a:xfrm>
            <a:off x="119805" y="2351167"/>
            <a:ext cx="2336089" cy="209793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 rotWithShape="1">
          <a:blip r:embed="rId3"/>
          <a:srcRect t="27152" b="10859"/>
          <a:stretch/>
        </p:blipFill>
        <p:spPr>
          <a:xfrm>
            <a:off x="119804" y="4592120"/>
            <a:ext cx="2336089" cy="2111062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 rotWithShape="1">
          <a:blip r:embed="rId4"/>
          <a:srcRect t="7436" b="25734"/>
          <a:stretch/>
        </p:blipFill>
        <p:spPr>
          <a:xfrm>
            <a:off x="119805" y="89220"/>
            <a:ext cx="2336088" cy="211106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9804" y="1674282"/>
            <a:ext cx="2336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cap="all" dirty="0" smtClean="0">
                <a:solidFill>
                  <a:schemeClr val="bg1"/>
                </a:solidFill>
                <a:effectLst>
                  <a:glow rad="12700">
                    <a:schemeClr val="tx1"/>
                  </a:glow>
                </a:effectLst>
              </a:rPr>
              <a:t>Parcel Size</a:t>
            </a:r>
            <a:endParaRPr lang="en-US" sz="2000" b="1" cap="all" dirty="0">
              <a:solidFill>
                <a:schemeClr val="bg1"/>
              </a:solidFill>
              <a:effectLst>
                <a:glow rad="12700">
                  <a:schemeClr val="tx1"/>
                </a:glo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9804" y="5896446"/>
            <a:ext cx="233608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b="1" cap="all" dirty="0" smtClean="0">
                <a:solidFill>
                  <a:schemeClr val="bg1"/>
                </a:solidFill>
                <a:effectLst>
                  <a:glow rad="12700">
                    <a:schemeClr val="tx1"/>
                  </a:glow>
                </a:effectLst>
              </a:rPr>
              <a:t>HIGHLY DEVELOPED, </a:t>
            </a:r>
          </a:p>
          <a:p>
            <a:pPr algn="ctr"/>
            <a:r>
              <a:rPr lang="en-US" sz="1900" b="1" cap="all" dirty="0" smtClean="0">
                <a:solidFill>
                  <a:schemeClr val="bg1"/>
                </a:solidFill>
                <a:effectLst>
                  <a:glow rad="12700">
                    <a:schemeClr val="tx1"/>
                  </a:glow>
                </a:effectLst>
              </a:rPr>
              <a:t>LAND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9805" y="3611047"/>
            <a:ext cx="23360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cap="all" dirty="0" smtClean="0">
                <a:solidFill>
                  <a:srgbClr val="FFFFFF"/>
                </a:solidFill>
                <a:effectLst>
                  <a:glow rad="12700">
                    <a:schemeClr val="tx1"/>
                  </a:glow>
                </a:effectLst>
              </a:rPr>
              <a:t>TREE COVER </a:t>
            </a:r>
          </a:p>
          <a:p>
            <a:pPr algn="ctr"/>
            <a:r>
              <a:rPr lang="en-US" sz="2000" b="1" cap="all" dirty="0" smtClean="0">
                <a:solidFill>
                  <a:srgbClr val="FFFFFF"/>
                </a:solidFill>
                <a:effectLst>
                  <a:glow rad="12700">
                    <a:schemeClr val="tx1"/>
                  </a:glow>
                </a:effectLst>
              </a:rPr>
              <a:t>AND HEIGHT</a:t>
            </a:r>
          </a:p>
        </p:txBody>
      </p:sp>
      <p:pic>
        <p:nvPicPr>
          <p:cNvPr id="13" name="Content Placeholder 12" descr="siting_process_reversed.png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656" r="-41656"/>
          <a:stretch>
            <a:fillRect/>
          </a:stretch>
        </p:blipFill>
        <p:spPr>
          <a:xfrm>
            <a:off x="793048" y="972909"/>
            <a:ext cx="10087541" cy="5547759"/>
          </a:xfrm>
        </p:spPr>
      </p:pic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2455893" y="0"/>
            <a:ext cx="6688107" cy="850198"/>
          </a:xfrm>
        </p:spPr>
        <p:txBody>
          <a:bodyPr/>
          <a:lstStyle/>
          <a:p>
            <a:r>
              <a:rPr lang="en-US" dirty="0" smtClean="0"/>
              <a:t>Turbine Siting Criteria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915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Agent System Sizing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52400" y="838200"/>
            <a:ext cx="8686800" cy="4648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prospective wind system is sized to meet a user-defined percentage of annual electricity consumption</a:t>
            </a:r>
          </a:p>
          <a:p>
            <a:pPr marL="0" indent="0">
              <a:buNone/>
            </a:pPr>
            <a:r>
              <a:rPr lang="en-US" dirty="0" smtClean="0"/>
              <a:t>Sizing targets vary for customers with and without net-metering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410" y="2257455"/>
            <a:ext cx="7107790" cy="42195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31410" y="2057400"/>
            <a:ext cx="6016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Sizing of Distributed Solar Systems from Actual Quote Data</a:t>
            </a:r>
          </a:p>
        </p:txBody>
      </p:sp>
      <p:sp>
        <p:nvSpPr>
          <p:cNvPr id="7" name="Rectangle 6"/>
          <p:cNvSpPr/>
          <p:nvPr/>
        </p:nvSpPr>
        <p:spPr>
          <a:xfrm>
            <a:off x="3026810" y="6172200"/>
            <a:ext cx="29835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Source: Davidson et al. (2015)</a:t>
            </a:r>
          </a:p>
        </p:txBody>
      </p:sp>
    </p:spTree>
    <p:extLst>
      <p:ext uri="{BB962C8B-B14F-4D97-AF65-F5344CB8AC3E}">
        <p14:creationId xmlns:p14="http://schemas.microsoft.com/office/powerpoint/2010/main" val="18978925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Wind Resource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923925"/>
            <a:ext cx="5562600" cy="3581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200" y="977384"/>
            <a:ext cx="3581400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Wind resource </a:t>
            </a:r>
            <a:r>
              <a:rPr lang="en-US" dirty="0" smtClean="0"/>
              <a:t>is </a:t>
            </a:r>
            <a:r>
              <a:rPr lang="en-US" dirty="0"/>
              <a:t>derived from a gridded dataset of hourly wind speed </a:t>
            </a:r>
            <a:r>
              <a:rPr lang="en-US" dirty="0" smtClean="0"/>
              <a:t>data, licensed </a:t>
            </a:r>
            <a:r>
              <a:rPr lang="en-US" dirty="0"/>
              <a:t>by NREL from AWS TruePower and consist of hourly average wind speeds for the “typical meteorological year” (TMY) at each location (AWST 2012a).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These </a:t>
            </a:r>
            <a:r>
              <a:rPr lang="en-US" dirty="0"/>
              <a:t>TMY hourly profiles represent typical historical conditions at each grid cell based on 14 years of historical wind speed data (AWST 2012c).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tool developed by domain experts at the NWTC is used to convert wind speeds to hourly kWh generation, based on WTG power curves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29200" y="449580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Resource data is resolved in the model at 200m</a:t>
            </a:r>
            <a:r>
              <a:rPr lang="en-US" baseline="30000" dirty="0" smtClean="0"/>
              <a:t> </a:t>
            </a:r>
            <a:r>
              <a:rPr lang="en-US" dirty="0" smtClean="0"/>
              <a:t>level for hub heights of 20, 30, 40, 50, &amp; 80m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751686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Key Model </a:t>
            </a:r>
            <a:r>
              <a:rPr lang="en-US" dirty="0" smtClean="0"/>
              <a:t>Dynamics (Part 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86740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Models the deployment of distributed wind for behind-the-meter customers only</a:t>
            </a:r>
          </a:p>
          <a:p>
            <a:pPr lvl="1"/>
            <a:r>
              <a:rPr lang="en-US" dirty="0" smtClean="0"/>
              <a:t>Includes: individual households and businesses making independent investment choice for an on-site wind system</a:t>
            </a:r>
          </a:p>
          <a:p>
            <a:pPr lvl="1"/>
            <a:r>
              <a:rPr lang="en-US" dirty="0" smtClean="0"/>
              <a:t>Excludes: community wind, wind gardens, utility wind, virtual net-metering</a:t>
            </a:r>
          </a:p>
          <a:p>
            <a:endParaRPr lang="en-US" dirty="0" smtClean="0"/>
          </a:p>
          <a:p>
            <a:r>
              <a:rPr lang="en-US" dirty="0" smtClean="0"/>
              <a:t>Relationship to REEDS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</a:p>
          <a:p>
            <a:pPr lvl="1"/>
            <a:r>
              <a:rPr lang="en-US" dirty="0" smtClean="0"/>
              <a:t>REEDS models capacity expansion of utility (wholesale) wind generation</a:t>
            </a:r>
          </a:p>
          <a:p>
            <a:pPr lvl="1"/>
            <a:r>
              <a:rPr lang="en-US" dirty="0" smtClean="0"/>
              <a:t>dGen models behind-the-meter applications only, based an individual customer’s load</a:t>
            </a:r>
          </a:p>
          <a:p>
            <a:pPr lvl="1"/>
            <a:r>
              <a:rPr lang="en-US" dirty="0" smtClean="0"/>
              <a:t>Neither </a:t>
            </a:r>
            <a:r>
              <a:rPr lang="en-US" dirty="0" err="1" smtClean="0"/>
              <a:t>dGen</a:t>
            </a:r>
            <a:r>
              <a:rPr lang="en-US" dirty="0" smtClean="0"/>
              <a:t> nor REEDS accounts for community based wind that might be higher cost (not included in ReEDS) but also not behind the meter (dGen)</a:t>
            </a:r>
          </a:p>
          <a:p>
            <a:pPr lvl="1"/>
            <a:r>
              <a:rPr lang="en-US" dirty="0" smtClean="0"/>
              <a:t>Does reduce overall wholesale energy demand, a portion of which would come from wind</a:t>
            </a:r>
          </a:p>
          <a:p>
            <a:pPr lvl="1"/>
            <a:r>
              <a:rPr lang="en-US" dirty="0" smtClean="0"/>
              <a:t>Linkage w/ ReEDS developed for solar, and extendable for wind</a:t>
            </a:r>
          </a:p>
          <a:p>
            <a:endParaRPr lang="en-US" dirty="0" smtClean="0"/>
          </a:p>
          <a:p>
            <a:r>
              <a:rPr lang="en-US" dirty="0" smtClean="0"/>
              <a:t>Competition between technologies:</a:t>
            </a:r>
          </a:p>
          <a:p>
            <a:pPr lvl="1"/>
            <a:r>
              <a:rPr lang="en-US" dirty="0" smtClean="0"/>
              <a:t>The solar and wind markets are generally modeled in isolation, which assumes no competition</a:t>
            </a:r>
          </a:p>
          <a:p>
            <a:pPr lvl="1"/>
            <a:r>
              <a:rPr lang="en-US" dirty="0" smtClean="0"/>
              <a:t>We recently added a feature to facilitate modeling of competition, but have not tested it thoroughly</a:t>
            </a:r>
          </a:p>
          <a:p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1921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taff:mgleason:DG_Wind:Graphics:urdb_curated_rate_coverage_20151106.pn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9" b="5270"/>
          <a:stretch/>
        </p:blipFill>
        <p:spPr bwMode="auto">
          <a:xfrm>
            <a:off x="4038600" y="838200"/>
            <a:ext cx="5029200" cy="30902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Calculation of Bill Savings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28600" y="1524000"/>
            <a:ext cx="3505200" cy="4648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dirty="0" smtClean="0"/>
              <a:t>Bill savings are calculated using the System Advisory Model (SAM) based on each agent’s:</a:t>
            </a:r>
          </a:p>
          <a:p>
            <a:r>
              <a:rPr lang="en-US" sz="2400" dirty="0"/>
              <a:t>Regional Rate </a:t>
            </a:r>
            <a:r>
              <a:rPr lang="en-US" sz="2400" dirty="0" smtClean="0"/>
              <a:t>Tariff</a:t>
            </a:r>
          </a:p>
          <a:p>
            <a:r>
              <a:rPr lang="en-US" sz="2400" dirty="0" smtClean="0"/>
              <a:t>Hourly Electricity Consumption</a:t>
            </a:r>
          </a:p>
          <a:p>
            <a:r>
              <a:rPr lang="en-US" sz="2400" dirty="0" smtClean="0"/>
              <a:t>Hourly Wind Generation </a:t>
            </a:r>
          </a:p>
        </p:txBody>
      </p:sp>
      <p:pic>
        <p:nvPicPr>
          <p:cNvPr id="8" name="Picture 7" descr="Screen Shot 2015-11-12 at 5.00.0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3962400"/>
            <a:ext cx="5892175" cy="260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15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Cash Flow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4267200" cy="6172200"/>
          </a:xfrm>
        </p:spPr>
        <p:txBody>
          <a:bodyPr>
            <a:noAutofit/>
          </a:bodyPr>
          <a:lstStyle/>
          <a:p>
            <a:r>
              <a:rPr lang="en-US" sz="2000" dirty="0" smtClean="0"/>
              <a:t>Discounted cash flow calculation is used to determine economic attractiveness based on:</a:t>
            </a:r>
          </a:p>
          <a:p>
            <a:pPr lvl="1"/>
            <a:r>
              <a:rPr lang="en-US" sz="2000" dirty="0" smtClean="0"/>
              <a:t>System costs</a:t>
            </a:r>
          </a:p>
          <a:p>
            <a:pPr lvl="1"/>
            <a:r>
              <a:rPr lang="en-US" sz="2000" dirty="0" smtClean="0"/>
              <a:t>Revenue from bill savings</a:t>
            </a:r>
          </a:p>
          <a:p>
            <a:pPr lvl="1"/>
            <a:r>
              <a:rPr lang="en-US" sz="2000" dirty="0" smtClean="0"/>
              <a:t>Revenue from incentives</a:t>
            </a:r>
          </a:p>
          <a:p>
            <a:pPr lvl="1"/>
            <a:r>
              <a:rPr lang="en-US" sz="2000" dirty="0" smtClean="0"/>
              <a:t>Revenue from tax deductions (depreciation, loan interest, etc.)</a:t>
            </a:r>
            <a:endParaRPr lang="en-US" sz="2000" dirty="0"/>
          </a:p>
          <a:p>
            <a:r>
              <a:rPr lang="en-US" sz="2000" dirty="0" smtClean="0"/>
              <a:t>High level of customization of financing terms</a:t>
            </a:r>
          </a:p>
          <a:p>
            <a:r>
              <a:rPr lang="en-US" sz="2000" dirty="0" smtClean="0"/>
              <a:t>Systems can be host-owned (buy) or third party-owned (lease)</a:t>
            </a:r>
          </a:p>
          <a:p>
            <a:r>
              <a:rPr lang="en-US" sz="2000" dirty="0" smtClean="0"/>
              <a:t>Produces outputs including:</a:t>
            </a:r>
          </a:p>
          <a:p>
            <a:pPr lvl="1"/>
            <a:r>
              <a:rPr lang="en-US" sz="1600" dirty="0" smtClean="0"/>
              <a:t>Payback period</a:t>
            </a:r>
          </a:p>
          <a:p>
            <a:pPr lvl="1"/>
            <a:r>
              <a:rPr lang="en-US" sz="1600" dirty="0" smtClean="0"/>
              <a:t>Internal rate of return</a:t>
            </a:r>
          </a:p>
          <a:p>
            <a:pPr lvl="1"/>
            <a:r>
              <a:rPr lang="en-US" sz="1600" dirty="0" smtClean="0"/>
              <a:t>Net Present Values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480" y="809625"/>
            <a:ext cx="4895850" cy="581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10034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15240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Agents select from host-owned and third-party business models through a probabilistic comparison of the net present value (NPV) of both options</a:t>
            </a:r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probability of an agent selecting the leasing model </a:t>
            </a:r>
            <a:r>
              <a:rPr lang="en-US" i="1" dirty="0"/>
              <a:t>(</a:t>
            </a:r>
            <a:r>
              <a:rPr lang="en-US" i="1" dirty="0" smtClean="0"/>
              <a:t>P</a:t>
            </a:r>
            <a:r>
              <a:rPr lang="en-US" i="1" baseline="-25000" dirty="0" smtClean="0"/>
              <a:t>L</a:t>
            </a:r>
            <a:r>
              <a:rPr lang="en-US" i="1" dirty="0" smtClean="0"/>
              <a:t>)</a:t>
            </a:r>
            <a:r>
              <a:rPr lang="en-US" dirty="0" smtClean="0"/>
              <a:t> </a:t>
            </a:r>
            <a:r>
              <a:rPr lang="en-US" dirty="0"/>
              <a:t>is defined using a standard </a:t>
            </a:r>
            <a:r>
              <a:rPr lang="en-US" dirty="0" err="1"/>
              <a:t>logit</a:t>
            </a:r>
            <a:r>
              <a:rPr lang="en-US" dirty="0"/>
              <a:t> equation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6420549"/>
              </p:ext>
            </p:extLst>
          </p:nvPr>
        </p:nvGraphicFramePr>
        <p:xfrm>
          <a:off x="1676400" y="2819400"/>
          <a:ext cx="54864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" name="Document" r:id="rId3" imgW="5486400" imgH="977900" progId="Word.Document.12">
                  <p:embed/>
                </p:oleObj>
              </mc:Choice>
              <mc:Fallback>
                <p:oleObj name="Document" r:id="rId3" imgW="5486400" imgH="977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76400" y="2819400"/>
                        <a:ext cx="5486400" cy="97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Selection of Business Model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85800" y="3886200"/>
            <a:ext cx="8229600" cy="2590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ourier New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Calibri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</a:t>
            </a:r>
            <a:r>
              <a:rPr lang="en-US" dirty="0" smtClean="0"/>
              <a:t>here:</a:t>
            </a:r>
          </a:p>
          <a:p>
            <a:pPr lvl="1"/>
            <a:r>
              <a:rPr lang="en-US" dirty="0" smtClean="0"/>
              <a:t>N</a:t>
            </a:r>
            <a:r>
              <a:rPr lang="en-US" baseline="-25000" dirty="0" smtClean="0"/>
              <a:t>L</a:t>
            </a:r>
            <a:r>
              <a:rPr lang="en-US" dirty="0" smtClean="0"/>
              <a:t> = NPV of leasing</a:t>
            </a:r>
          </a:p>
          <a:p>
            <a:pPr lvl="1"/>
            <a:r>
              <a:rPr lang="en-US" dirty="0" smtClean="0"/>
              <a:t>N</a:t>
            </a:r>
            <a:r>
              <a:rPr lang="en-US" baseline="-25000" dirty="0" smtClean="0"/>
              <a:t>B</a:t>
            </a:r>
            <a:r>
              <a:rPr lang="en-US" dirty="0" smtClean="0"/>
              <a:t> = NPV of buying</a:t>
            </a:r>
          </a:p>
          <a:p>
            <a:pPr lvl="1"/>
            <a:r>
              <a:rPr lang="en-US" dirty="0" smtClean="0"/>
              <a:t>α = segregation parameter with a default value = 2</a:t>
            </a:r>
          </a:p>
          <a:p>
            <a:r>
              <a:rPr lang="en-US" dirty="0" smtClean="0"/>
              <a:t>In this formulation, the agent is indifferent to either model when both models provide equal economic benefits, but it is likely to prefer the business model with superior economics.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0647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Summary of data sets used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6897527"/>
              </p:ext>
            </p:extLst>
          </p:nvPr>
        </p:nvGraphicFramePr>
        <p:xfrm>
          <a:off x="152400" y="914400"/>
          <a:ext cx="8763000" cy="5581390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3903518"/>
                <a:gridCol w="2469572"/>
                <a:gridCol w="2389910"/>
              </a:tblGrid>
              <a:tr h="2268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Description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Arial"/>
                        <a:ea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Source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Arial"/>
                        <a:ea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2000" dirty="0">
                          <a:effectLst/>
                        </a:rPr>
                        <a:t>Spatial Resolution</a:t>
                      </a:r>
                      <a:endParaRPr lang="en-US" sz="2000" dirty="0">
                        <a:solidFill>
                          <a:srgbClr val="000000"/>
                        </a:solidFill>
                        <a:effectLst/>
                        <a:latin typeface="Arial"/>
                        <a:ea typeface="Times New Roman"/>
                      </a:endParaRPr>
                    </a:p>
                  </a:txBody>
                  <a:tcPr marL="68580" marR="68580" marT="0" marB="0" anchor="b"/>
                </a:tc>
              </a:tr>
              <a:tr h="2268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Resource Quality - Annual Energy Production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AWST 2012a, AWST 2012b, Dobos 2015, George et al. 2007, NSRDB 2015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200 m by 200 m</a:t>
                      </a:r>
                    </a:p>
                  </a:txBody>
                  <a:tcPr marL="68580" marR="68580" marT="0" marB="0" anchor="ctr"/>
                </a:tc>
              </a:tr>
              <a:tr h="2268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Potential Agent Locations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ORNL 2011, HSIP 2012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200 m by 200 m</a:t>
                      </a:r>
                    </a:p>
                  </a:txBody>
                  <a:tcPr marL="68580" marR="68580" marT="0" marB="0" anchor="ctr"/>
                </a:tc>
              </a:tr>
              <a:tr h="46923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Additional Technology-Dependent Siting Criteria (e.g., roof orientation</a:t>
                      </a: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</a:rPr>
                        <a:t>, minimum and </a:t>
                      </a: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maximum turbine </a:t>
                      </a: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</a:rPr>
                        <a:t>heights</a:t>
                      </a: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ORNL 2011, HSIP 2012, Gagnon et al. (2015)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200 m by 200 m</a:t>
                      </a:r>
                    </a:p>
                  </a:txBody>
                  <a:tcPr marL="68580" marR="68580" marT="0" marB="0" anchor="ctr"/>
                </a:tc>
              </a:tr>
              <a:tr h="2268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Prevailing Retail Electricity Rates (2014)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OpenEI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 2014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Electric </a:t>
                      </a: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</a:rPr>
                        <a:t>Utility </a:t>
                      </a: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Service Territories</a:t>
                      </a:r>
                    </a:p>
                  </a:txBody>
                  <a:tcPr marL="68580" marR="68580" marT="0" marB="0" anchor="ctr"/>
                </a:tc>
              </a:tr>
              <a:tr h="71165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Applicable Incentive Policies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DSIRE 2014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Variable: Electric Service Territories, </a:t>
                      </a:r>
                      <a:b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</a:b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County, State, Nation</a:t>
                      </a:r>
                    </a:p>
                  </a:txBody>
                  <a:tcPr marL="68580" marR="68580" marT="0" marB="0" anchor="ctr"/>
                </a:tc>
              </a:tr>
              <a:tr h="46923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Existing Net-Metering Availability 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Barnes et al. 2013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State</a:t>
                      </a:r>
                    </a:p>
                  </a:txBody>
                  <a:tcPr marL="68580" marR="68580" marT="0" marB="0" anchor="ctr"/>
                </a:tc>
              </a:tr>
              <a:tr h="11964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Total Annual Electric Load by County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 </a:t>
                      </a:r>
                      <a:r>
                        <a:rPr lang="en-US" sz="1000" dirty="0" err="1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Ventyx</a:t>
                      </a:r>
                      <a:r>
                        <a:rPr lang="en-US" sz="100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 2012</a:t>
                      </a:r>
                      <a:endParaRPr lang="en-US" sz="1000" dirty="0">
                        <a:solidFill>
                          <a:srgbClr val="000000"/>
                        </a:solidFill>
                        <a:effectLst/>
                        <a:latin typeface="Arial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County</a:t>
                      </a:r>
                    </a:p>
                  </a:txBody>
                  <a:tcPr marL="68580" marR="68580" marT="0" marB="0" anchor="ctr"/>
                </a:tc>
              </a:tr>
              <a:tr h="46923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Total Count of Electric Customers by County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Ventyx 2012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County</a:t>
                      </a:r>
                    </a:p>
                  </a:txBody>
                  <a:tcPr marL="68580" marR="68580" marT="0" marB="0" anchor="ctr"/>
                </a:tc>
              </a:tr>
              <a:tr h="2268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Microdata Representations of Customer-Level Electric Load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EIA 2008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Census divisions (multistate regions)</a:t>
                      </a:r>
                    </a:p>
                  </a:txBody>
                  <a:tcPr marL="68580" marR="68580" marT="0" marB="0" anchor="ctr"/>
                </a:tc>
              </a:tr>
              <a:tr h="2268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Load Growth Projections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EIA 2015b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Census divisions (multistate regions)</a:t>
                      </a:r>
                    </a:p>
                  </a:txBody>
                  <a:tcPr marL="68580" marR="68580" marT="0" marB="0" anchor="ctr"/>
                </a:tc>
              </a:tr>
              <a:tr h="2268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Electricity Rate Projections 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EIA 2015b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Nation</a:t>
                      </a:r>
                    </a:p>
                  </a:txBody>
                  <a:tcPr marL="68580" marR="68580" marT="0" marB="0" anchor="ctr"/>
                </a:tc>
              </a:tr>
              <a:tr h="4303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Financing Parameters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DOE 2012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</a:rPr>
                        <a:t>Nation</a:t>
                      </a: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4978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Geospatial Database Framework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3048000" cy="4800600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dGen</a:t>
            </a:r>
            <a:r>
              <a:rPr lang="en-US" dirty="0" smtClean="0"/>
              <a:t> is supported by a highly resolved geospatial database that integrates several local and regional datasets</a:t>
            </a:r>
          </a:p>
          <a:p>
            <a:endParaRPr lang="en-US" dirty="0" smtClean="0"/>
          </a:p>
          <a:p>
            <a:r>
              <a:rPr lang="en-US" dirty="0" smtClean="0"/>
              <a:t>Some datasets are resolved down to 200 m by 200 m grid cells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gent locations</a:t>
            </a:r>
          </a:p>
          <a:p>
            <a:pPr lvl="1"/>
            <a:r>
              <a:rPr lang="en-US" dirty="0" smtClean="0"/>
              <a:t>Canopy height and cover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uilding density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ind resource</a:t>
            </a:r>
          </a:p>
          <a:p>
            <a:endParaRPr lang="en-US" dirty="0"/>
          </a:p>
        </p:txBody>
      </p:sp>
      <p:pic>
        <p:nvPicPr>
          <p:cNvPr id="4" name="Picture 3" descr="Staff:mgleason:DG_Wind:Graphics:residential_customer_locations_boulder_city_new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914400"/>
            <a:ext cx="5486400" cy="5486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2608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1852222"/>
              </p:ext>
            </p:extLst>
          </p:nvPr>
        </p:nvGraphicFramePr>
        <p:xfrm>
          <a:off x="3733800" y="914400"/>
          <a:ext cx="5638800" cy="534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9" name="Document" r:id="rId4" imgW="5638800" imgH="5346700" progId="Word.Document.12">
                  <p:embed/>
                </p:oleObj>
              </mc:Choice>
              <mc:Fallback>
                <p:oleObj name="Document" r:id="rId4" imgW="5638800" imgH="5346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914400"/>
                        <a:ext cx="5638800" cy="534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Key Model </a:t>
            </a:r>
            <a:r>
              <a:rPr lang="en-US" dirty="0" smtClean="0"/>
              <a:t>Dynamics (Part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0600"/>
            <a:ext cx="3810000" cy="5562600"/>
          </a:xfrm>
        </p:spPr>
        <p:txBody>
          <a:bodyPr>
            <a:normAutofit/>
          </a:bodyPr>
          <a:lstStyle/>
          <a:p>
            <a:r>
              <a:rPr lang="en-US" dirty="0" smtClean="0"/>
              <a:t>System </a:t>
            </a:r>
            <a:r>
              <a:rPr lang="en-US" dirty="0"/>
              <a:t>sizes:</a:t>
            </a:r>
          </a:p>
          <a:p>
            <a:pPr lvl="1"/>
            <a:r>
              <a:rPr lang="en-US" dirty="0"/>
              <a:t>Turbine sizes range from 2.5 </a:t>
            </a:r>
            <a:r>
              <a:rPr lang="en-US" dirty="0" smtClean="0"/>
              <a:t>kW </a:t>
            </a:r>
            <a:r>
              <a:rPr lang="en-US" dirty="0"/>
              <a:t>to 1.5 </a:t>
            </a:r>
            <a:r>
              <a:rPr lang="en-US" dirty="0" smtClean="0"/>
              <a:t>MW, with hub heights from 20 to 80 m</a:t>
            </a:r>
            <a:endParaRPr lang="en-US" dirty="0"/>
          </a:p>
          <a:p>
            <a:pPr lvl="1"/>
            <a:r>
              <a:rPr lang="en-US" dirty="0"/>
              <a:t>For heavy industrial users, multiple 1.5 </a:t>
            </a:r>
            <a:r>
              <a:rPr lang="en-US" dirty="0" smtClean="0"/>
              <a:t>MW </a:t>
            </a:r>
            <a:r>
              <a:rPr lang="en-US" dirty="0"/>
              <a:t>turbines may be </a:t>
            </a:r>
            <a:r>
              <a:rPr lang="en-US" dirty="0" smtClean="0"/>
              <a:t>installed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848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Modeling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Initiate </a:t>
            </a:r>
            <a:r>
              <a:rPr lang="en-US" b="0" dirty="0"/>
              <a:t>a set of </a:t>
            </a:r>
            <a:r>
              <a:rPr lang="en-US" b="0" dirty="0" smtClean="0"/>
              <a:t>statistically representative </a:t>
            </a:r>
            <a:r>
              <a:rPr lang="en-US" b="0" dirty="0"/>
              <a:t>customer agents that are imbued with characteristics (consumption, location, rates, incentives, etc.</a:t>
            </a:r>
            <a:r>
              <a:rPr lang="en-US" b="0" dirty="0" smtClean="0"/>
              <a:t>)</a:t>
            </a:r>
          </a:p>
          <a:p>
            <a:pPr marL="0" indent="0">
              <a:buNone/>
            </a:pPr>
            <a:endParaRPr lang="en-US" b="0" dirty="0" smtClean="0"/>
          </a:p>
          <a:p>
            <a:pPr marL="0" indent="0">
              <a:buNone/>
            </a:pPr>
            <a:r>
              <a:rPr lang="en-US" b="0" dirty="0" smtClean="0"/>
              <a:t>For each 2-year increment:</a:t>
            </a:r>
            <a:endParaRPr lang="en-US" b="0" dirty="0"/>
          </a:p>
          <a:p>
            <a:pPr marL="514350" indent="-514350">
              <a:buFont typeface="+mj-lt"/>
              <a:buAutoNum type="arabicPeriod" startAt="2"/>
            </a:pPr>
            <a:r>
              <a:rPr lang="en-US" b="0" dirty="0" smtClean="0"/>
              <a:t>Apply technical and siting restrictions, to determine system sizing and resource quality</a:t>
            </a:r>
            <a:endParaRPr lang="en-US" b="0" dirty="0"/>
          </a:p>
          <a:p>
            <a:pPr marL="514350" indent="-514350">
              <a:buFont typeface="+mj-lt"/>
              <a:buAutoNum type="arabicPeriod" startAt="2"/>
            </a:pPr>
            <a:r>
              <a:rPr lang="en-US" b="0" dirty="0" smtClean="0"/>
              <a:t>Determine </a:t>
            </a:r>
            <a:r>
              <a:rPr lang="en-US" b="0" dirty="0"/>
              <a:t>net value of DW </a:t>
            </a:r>
            <a:r>
              <a:rPr lang="en-US" b="0" dirty="0" smtClean="0"/>
              <a:t>for eligible customers based on discounted cash flow analysis project costs and benefits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b="0" dirty="0" smtClean="0"/>
              <a:t>Model deployment of technology using Bass diffusion, where economics define the maximum market size and rate of adoption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098333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dGen</a:t>
            </a:r>
            <a:r>
              <a:rPr lang="en-US" dirty="0" smtClean="0"/>
              <a:t> Core Model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334000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Populate the model with agents (potential customers) based on high-resolution geospatial database</a:t>
            </a:r>
            <a:endParaRPr lang="en-US" b="0" dirty="0"/>
          </a:p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Review agents for system siting (hub height) constraints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Viable agents then are provided a viable DW system size based on annual electricity consumption and local net metering policy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Wind resource is identified at each agent location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Bill savings calculated for each agent based on wind resource, electricity load, and retail rates</a:t>
            </a:r>
            <a:endParaRPr lang="en-US" b="0" dirty="0"/>
          </a:p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Cash flow analysis completed for each agent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Business model selected (host owned or leased)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Total potential market calculated based on customer economics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 smtClean="0"/>
              <a:t>Diffusion theory used to determine how much of the potential market will adopt annually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37924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Core Model Algorithms: Modeling Diffusion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953000" y="914400"/>
            <a:ext cx="3962400" cy="556260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Economic scale the overall </a:t>
            </a:r>
            <a:r>
              <a:rPr lang="en-US" i="1" dirty="0" smtClean="0"/>
              <a:t>long-term </a:t>
            </a:r>
            <a:r>
              <a:rPr lang="en-US" dirty="0" smtClean="0"/>
              <a:t>potential market size (“maximum market share”)</a:t>
            </a:r>
          </a:p>
          <a:p>
            <a:endParaRPr lang="en-US" dirty="0" smtClean="0"/>
          </a:p>
          <a:p>
            <a:r>
              <a:rPr lang="en-US" dirty="0"/>
              <a:t>Economics are translated to maximum market share using adoption </a:t>
            </a:r>
            <a:r>
              <a:rPr lang="en-US" dirty="0" smtClean="0"/>
              <a:t>curves</a:t>
            </a:r>
          </a:p>
          <a:p>
            <a:endParaRPr lang="en-US" dirty="0" smtClean="0"/>
          </a:p>
          <a:p>
            <a:r>
              <a:rPr lang="en-US" dirty="0"/>
              <a:t>Adoption curves are based on technology-agnostic </a:t>
            </a:r>
            <a:r>
              <a:rPr lang="en-US" dirty="0" smtClean="0"/>
              <a:t>literature 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Adoption curves </a:t>
            </a:r>
            <a:r>
              <a:rPr lang="en-US" dirty="0" smtClean="0"/>
              <a:t>reflect </a:t>
            </a:r>
            <a:r>
              <a:rPr lang="en-US" dirty="0"/>
              <a:t>that some people will adopt at poor economics, and not everyone will adopt at excellent economics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Changes in economic conditions expand or limit long term market potential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3392143"/>
              </p:ext>
            </p:extLst>
          </p:nvPr>
        </p:nvGraphicFramePr>
        <p:xfrm>
          <a:off x="76200" y="838200"/>
          <a:ext cx="4572000" cy="3124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9101320"/>
              </p:ext>
            </p:extLst>
          </p:nvPr>
        </p:nvGraphicFramePr>
        <p:xfrm>
          <a:off x="152400" y="3962400"/>
          <a:ext cx="4572000" cy="2514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981200" y="6324600"/>
            <a:ext cx="64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847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dWind</a:t>
            </a:r>
            <a:r>
              <a:rPr lang="en-US" dirty="0" smtClean="0"/>
              <a:t> Input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0292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Includes data on:</a:t>
            </a:r>
          </a:p>
          <a:p>
            <a:pPr lvl="1"/>
            <a:r>
              <a:rPr lang="en-US" dirty="0" smtClean="0"/>
              <a:t>Wind resource and surface cover</a:t>
            </a:r>
          </a:p>
          <a:p>
            <a:pPr lvl="1"/>
            <a:r>
              <a:rPr lang="en-US" dirty="0"/>
              <a:t>Coincident hourly patterns of generation and </a:t>
            </a:r>
            <a:r>
              <a:rPr lang="en-US" dirty="0" smtClean="0"/>
              <a:t>consumption</a:t>
            </a:r>
          </a:p>
          <a:p>
            <a:pPr lvl="1"/>
            <a:r>
              <a:rPr lang="en-US" dirty="0" smtClean="0"/>
              <a:t>Utility electricity rates structures</a:t>
            </a:r>
          </a:p>
          <a:p>
            <a:endParaRPr lang="en-US" dirty="0" smtClean="0"/>
          </a:p>
          <a:p>
            <a:r>
              <a:rPr lang="en-US" dirty="0" smtClean="0"/>
              <a:t>Allows the manipulation of: </a:t>
            </a:r>
          </a:p>
          <a:p>
            <a:pPr lvl="1"/>
            <a:r>
              <a:rPr lang="en-US" dirty="0" smtClean="0"/>
              <a:t>Deployed price and how it changes over time </a:t>
            </a:r>
          </a:p>
          <a:p>
            <a:pPr lvl="1"/>
            <a:r>
              <a:rPr lang="en-US" dirty="0" smtClean="0"/>
              <a:t>Turbine performance </a:t>
            </a:r>
            <a:r>
              <a:rPr lang="en-US" dirty="0"/>
              <a:t>and how </a:t>
            </a:r>
            <a:r>
              <a:rPr lang="en-US" dirty="0" smtClean="0"/>
              <a:t>it </a:t>
            </a:r>
            <a:r>
              <a:rPr lang="en-US" dirty="0"/>
              <a:t>changes over </a:t>
            </a:r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Federal, state, and local policies: incentives and net energy metering </a:t>
            </a:r>
          </a:p>
          <a:p>
            <a:pPr lvl="1"/>
            <a:r>
              <a:rPr lang="en-US" dirty="0" smtClean="0"/>
              <a:t>Escalations in electricity rates over time</a:t>
            </a:r>
          </a:p>
          <a:p>
            <a:pPr lvl="1"/>
            <a:r>
              <a:rPr lang="en-US" dirty="0" smtClean="0"/>
              <a:t>Growth in load over time</a:t>
            </a:r>
          </a:p>
          <a:p>
            <a:pPr lvl="1"/>
            <a:r>
              <a:rPr lang="en-US" dirty="0" smtClean="0"/>
              <a:t>Adoption (max market share) curves</a:t>
            </a:r>
          </a:p>
          <a:p>
            <a:pPr lvl="1"/>
            <a:r>
              <a:rPr lang="en-US" dirty="0" smtClean="0"/>
              <a:t>Financial terms (including leasing terms, by sector and over time)</a:t>
            </a:r>
          </a:p>
          <a:p>
            <a:pPr lvl="1"/>
            <a:endParaRPr lang="en-US" dirty="0" smtClean="0"/>
          </a:p>
          <a:p>
            <a:pPr marL="0" lvl="1" indent="0">
              <a:buNone/>
            </a:pPr>
            <a:r>
              <a:rPr lang="en-US" b="1" dirty="0" smtClean="0"/>
              <a:t>A more detailed review of input parameters is planned.</a:t>
            </a:r>
          </a:p>
        </p:txBody>
      </p:sp>
    </p:spTree>
    <p:extLst>
      <p:ext uri="{BB962C8B-B14F-4D97-AF65-F5344CB8AC3E}">
        <p14:creationId xmlns:p14="http://schemas.microsoft.com/office/powerpoint/2010/main" val="117570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NREL Black Template2012">
  <a:themeElements>
    <a:clrScheme name="NRELBLACK">
      <a:dk1>
        <a:srgbClr val="FFFFFF"/>
      </a:dk1>
      <a:lt1>
        <a:srgbClr val="000000"/>
      </a:lt1>
      <a:dk2>
        <a:srgbClr val="6A737B"/>
      </a:dk2>
      <a:lt2>
        <a:srgbClr val="CFD4D8"/>
      </a:lt2>
      <a:accent1>
        <a:srgbClr val="0079C1"/>
      </a:accent1>
      <a:accent2>
        <a:srgbClr val="00A4E4"/>
      </a:accent2>
      <a:accent3>
        <a:srgbClr val="F6A01A"/>
      </a:accent3>
      <a:accent4>
        <a:srgbClr val="5E9732"/>
      </a:accent4>
      <a:accent5>
        <a:srgbClr val="933C06"/>
      </a:accent5>
      <a:accent6>
        <a:srgbClr val="6A737B"/>
      </a:accent6>
      <a:hlink>
        <a:srgbClr val="0079C1"/>
      </a:hlink>
      <a:folHlink>
        <a:srgbClr val="00A4E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2156</TotalTime>
  <Words>4220</Words>
  <Application>Microsoft Macintosh PowerPoint</Application>
  <PresentationFormat>On-screen Show (4:3)</PresentationFormat>
  <Paragraphs>1004</Paragraphs>
  <Slides>44</Slides>
  <Notes>23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47" baseType="lpstr">
      <vt:lpstr>NREL Black Template2012</vt:lpstr>
      <vt:lpstr>Document</vt:lpstr>
      <vt:lpstr>Microsoft Word Document</vt:lpstr>
      <vt:lpstr>PowerPoint Presentation</vt:lpstr>
      <vt:lpstr>Presentation Objective</vt:lpstr>
      <vt:lpstr>Presentation Overview</vt:lpstr>
      <vt:lpstr>Key Model Dynamics (Part 1)</vt:lpstr>
      <vt:lpstr>Key Model Dynamics (Part 2)</vt:lpstr>
      <vt:lpstr>Overview of Modeling Approach</vt:lpstr>
      <vt:lpstr>dGen Core Model Algorithms</vt:lpstr>
      <vt:lpstr>Core Model Algorithms: Modeling Diffusion</vt:lpstr>
      <vt:lpstr>dWind Input Parameters</vt:lpstr>
      <vt:lpstr>PowerPoint Presentation</vt:lpstr>
      <vt:lpstr>Model Cases </vt:lpstr>
      <vt:lpstr>PowerPoint Presentation</vt:lpstr>
      <vt:lpstr>Summary of Wind-Specific Model Assumptions</vt:lpstr>
      <vt:lpstr>Summary of Model Assumptions (Tech Agnostic)</vt:lpstr>
      <vt:lpstr>PowerPoint Presentation</vt:lpstr>
      <vt:lpstr>Turbine Performance Improvement Schedule (Future)</vt:lpstr>
      <vt:lpstr>Turbine Performance (Current)</vt:lpstr>
      <vt:lpstr>Turbine Performance (Future)</vt:lpstr>
      <vt:lpstr>All Power Turbine Curves</vt:lpstr>
      <vt:lpstr>PowerPoint Presentation</vt:lpstr>
      <vt:lpstr>Installation Costs (Current)</vt:lpstr>
      <vt:lpstr>Installation Costs (Future)</vt:lpstr>
      <vt:lpstr>O&amp;M Costs (Current)</vt:lpstr>
      <vt:lpstr>O&amp;M Costs (Future)</vt:lpstr>
      <vt:lpstr>Financing (Current)</vt:lpstr>
      <vt:lpstr>Financing (Future)</vt:lpstr>
      <vt:lpstr>Incentives (Federal) – Current and Future</vt:lpstr>
      <vt:lpstr>Incentives (State and Local) – Current and Future</vt:lpstr>
      <vt:lpstr>PowerPoint Presentation</vt:lpstr>
      <vt:lpstr>Electricity Rates (Current)</vt:lpstr>
      <vt:lpstr>Electricity Rates (Future)</vt:lpstr>
      <vt:lpstr>Net Energy Metering Policies (Current and Future)</vt:lpstr>
      <vt:lpstr>Maximum Market Share Curves</vt:lpstr>
      <vt:lpstr>Load Growth Projections (Future)</vt:lpstr>
      <vt:lpstr>PowerPoint Presentation</vt:lpstr>
      <vt:lpstr>Statistical Representation of Customers</vt:lpstr>
      <vt:lpstr>Turbine Siting Criteria</vt:lpstr>
      <vt:lpstr>Agent System Sizing</vt:lpstr>
      <vt:lpstr>Wind Resource</vt:lpstr>
      <vt:lpstr>Calculation of Bill Savings</vt:lpstr>
      <vt:lpstr>Cash Flow Analysis</vt:lpstr>
      <vt:lpstr>Selection of Business Model</vt:lpstr>
      <vt:lpstr>Summary of data sets used</vt:lpstr>
      <vt:lpstr>Geospatial Database Framework </vt:lpstr>
    </vt:vector>
  </TitlesOfParts>
  <Company>NREL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Carolyn Mathias</dc:creator>
  <cp:lastModifiedBy>Michael Gleason</cp:lastModifiedBy>
  <cp:revision>299</cp:revision>
  <dcterms:created xsi:type="dcterms:W3CDTF">2012-03-14T19:08:46Z</dcterms:created>
  <dcterms:modified xsi:type="dcterms:W3CDTF">2015-11-13T19:12:28Z</dcterms:modified>
</cp:coreProperties>
</file>

<file path=docProps/thumbnail.jpeg>
</file>